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sldIdLst>
    <p:sldId id="256" r:id="rId2"/>
    <p:sldId id="550" r:id="rId3"/>
    <p:sldId id="557" r:id="rId4"/>
    <p:sldId id="558" r:id="rId5"/>
    <p:sldId id="559" r:id="rId6"/>
    <p:sldId id="566" r:id="rId7"/>
    <p:sldId id="463" r:id="rId8"/>
    <p:sldId id="514" r:id="rId9"/>
    <p:sldId id="466" r:id="rId10"/>
    <p:sldId id="471" r:id="rId11"/>
    <p:sldId id="470" r:id="rId12"/>
    <p:sldId id="575" r:id="rId13"/>
    <p:sldId id="431" r:id="rId14"/>
    <p:sldId id="458" r:id="rId15"/>
    <p:sldId id="459" r:id="rId16"/>
    <p:sldId id="584" r:id="rId17"/>
    <p:sldId id="258" r:id="rId18"/>
    <p:sldId id="259" r:id="rId19"/>
    <p:sldId id="260" r:id="rId20"/>
    <p:sldId id="266" r:id="rId21"/>
    <p:sldId id="543" r:id="rId22"/>
    <p:sldId id="544" r:id="rId23"/>
    <p:sldId id="261" r:id="rId24"/>
    <p:sldId id="262" r:id="rId25"/>
    <p:sldId id="428" r:id="rId26"/>
    <p:sldId id="585" r:id="rId27"/>
    <p:sldId id="586" r:id="rId28"/>
    <p:sldId id="587" r:id="rId29"/>
    <p:sldId id="377" r:id="rId30"/>
    <p:sldId id="588" r:id="rId31"/>
    <p:sldId id="589" r:id="rId32"/>
    <p:sldId id="590" r:id="rId33"/>
    <p:sldId id="591" r:id="rId34"/>
    <p:sldId id="592" r:id="rId35"/>
    <p:sldId id="593" r:id="rId36"/>
    <p:sldId id="594" r:id="rId37"/>
    <p:sldId id="595" r:id="rId38"/>
    <p:sldId id="596" r:id="rId39"/>
    <p:sldId id="597" r:id="rId40"/>
    <p:sldId id="598" r:id="rId41"/>
    <p:sldId id="599" r:id="rId42"/>
    <p:sldId id="600" r:id="rId43"/>
    <p:sldId id="601" r:id="rId44"/>
    <p:sldId id="602" r:id="rId45"/>
    <p:sldId id="603" r:id="rId46"/>
    <p:sldId id="604" r:id="rId47"/>
    <p:sldId id="605" r:id="rId48"/>
    <p:sldId id="606" r:id="rId49"/>
    <p:sldId id="607" r:id="rId50"/>
    <p:sldId id="608" r:id="rId51"/>
    <p:sldId id="609" r:id="rId52"/>
    <p:sldId id="610" r:id="rId53"/>
    <p:sldId id="611" r:id="rId54"/>
    <p:sldId id="612" r:id="rId55"/>
    <p:sldId id="613" r:id="rId56"/>
    <p:sldId id="614" r:id="rId57"/>
    <p:sldId id="615" r:id="rId58"/>
    <p:sldId id="385" r:id="rId59"/>
    <p:sldId id="545" r:id="rId60"/>
    <p:sldId id="546" r:id="rId61"/>
    <p:sldId id="547" r:id="rId62"/>
    <p:sldId id="387" r:id="rId63"/>
    <p:sldId id="388" r:id="rId64"/>
    <p:sldId id="389" r:id="rId65"/>
    <p:sldId id="390" r:id="rId66"/>
    <p:sldId id="391" r:id="rId67"/>
    <p:sldId id="392" r:id="rId68"/>
    <p:sldId id="393" r:id="rId69"/>
    <p:sldId id="394" r:id="rId70"/>
    <p:sldId id="395" r:id="rId71"/>
    <p:sldId id="396" r:id="rId72"/>
    <p:sldId id="403" r:id="rId73"/>
    <p:sldId id="404" r:id="rId74"/>
    <p:sldId id="405" r:id="rId75"/>
    <p:sldId id="616" r:id="rId76"/>
    <p:sldId id="617" r:id="rId77"/>
    <p:sldId id="618" r:id="rId78"/>
    <p:sldId id="626" r:id="rId79"/>
    <p:sldId id="432" r:id="rId80"/>
    <p:sldId id="433" r:id="rId81"/>
    <p:sldId id="434" r:id="rId82"/>
    <p:sldId id="435" r:id="rId83"/>
    <p:sldId id="484" r:id="rId84"/>
    <p:sldId id="447" r:id="rId85"/>
    <p:sldId id="448" r:id="rId86"/>
    <p:sldId id="521" r:id="rId87"/>
    <p:sldId id="625" r:id="rId88"/>
    <p:sldId id="446" r:id="rId89"/>
    <p:sldId id="627" r:id="rId90"/>
    <p:sldId id="629" r:id="rId9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8596600D-F866-CE45-95E8-F856955A283C}">
          <p14:sldIdLst>
            <p14:sldId id="256"/>
            <p14:sldId id="550"/>
          </p14:sldIdLst>
        </p14:section>
        <p14:section name="RNA-Seq generation" id="{01C9B4F4-E0CD-AB4A-95E6-EC422ED6907C}">
          <p14:sldIdLst>
            <p14:sldId id="557"/>
            <p14:sldId id="558"/>
            <p14:sldId id="559"/>
            <p14:sldId id="566"/>
            <p14:sldId id="463"/>
            <p14:sldId id="514"/>
            <p14:sldId id="466"/>
            <p14:sldId id="471"/>
            <p14:sldId id="470"/>
            <p14:sldId id="575"/>
            <p14:sldId id="431"/>
            <p14:sldId id="458"/>
            <p14:sldId id="459"/>
          </p14:sldIdLst>
        </p14:section>
        <p14:section name="Transcript Reconstruction from RNA-Seq" id="{5DBB0234-9839-6440-9ACA-3189ECA0E274}">
          <p14:sldIdLst>
            <p14:sldId id="584"/>
            <p14:sldId id="258"/>
            <p14:sldId id="259"/>
            <p14:sldId id="260"/>
            <p14:sldId id="266"/>
            <p14:sldId id="543"/>
            <p14:sldId id="544"/>
            <p14:sldId id="261"/>
            <p14:sldId id="262"/>
            <p14:sldId id="428"/>
            <p14:sldId id="585"/>
            <p14:sldId id="586"/>
            <p14:sldId id="587"/>
          </p14:sldIdLst>
        </p14:section>
        <p14:section name="de novo reconstruction" id="{1DC2AB2B-D12F-274D-9BE5-3752FCB7A125}">
          <p14:sldIdLst>
            <p14:sldId id="37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Lst>
        </p14:section>
        <p14:section name="Trinity" id="{AEC61EEC-DF29-6A43-A816-F44E6A8027E2}">
          <p14:sldIdLst>
            <p14:sldId id="615"/>
            <p14:sldId id="385"/>
            <p14:sldId id="545"/>
            <p14:sldId id="546"/>
            <p14:sldId id="547"/>
            <p14:sldId id="387"/>
            <p14:sldId id="388"/>
            <p14:sldId id="389"/>
            <p14:sldId id="390"/>
            <p14:sldId id="391"/>
            <p14:sldId id="392"/>
            <p14:sldId id="393"/>
            <p14:sldId id="394"/>
            <p14:sldId id="395"/>
            <p14:sldId id="396"/>
            <p14:sldId id="403"/>
            <p14:sldId id="404"/>
            <p14:sldId id="405"/>
            <p14:sldId id="616"/>
            <p14:sldId id="617"/>
            <p14:sldId id="618"/>
            <p14:sldId id="626"/>
          </p14:sldIdLst>
        </p14:section>
        <p14:section name="Quantitation" id="{270C9F00-3112-6847-A762-DAB0D3032FF4}">
          <p14:sldIdLst>
            <p14:sldId id="432"/>
            <p14:sldId id="433"/>
            <p14:sldId id="434"/>
            <p14:sldId id="435"/>
            <p14:sldId id="484"/>
          </p14:sldIdLst>
        </p14:section>
        <p14:section name="Mapping Uncertainty and EM" id="{C055CC5F-7FBB-4D4B-9019-E10A8D999168}">
          <p14:sldIdLst>
            <p14:sldId id="447"/>
            <p14:sldId id="448"/>
            <p14:sldId id="521"/>
            <p14:sldId id="625"/>
          </p14:sldIdLst>
        </p14:section>
        <p14:section name="Final Summary" id="{BAA1D3C1-550B-5240-88EA-045006301613}">
          <p14:sldIdLst>
            <p14:sldId id="446"/>
            <p14:sldId id="627"/>
            <p14:sldId id="62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750001"/>
    <a:srgbClr val="0F7535"/>
    <a:srgbClr val="2B3991"/>
    <a:srgbClr val="619942"/>
    <a:srgbClr val="F69F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25"/>
    <p:restoredTop sz="78827" autoAdjust="0"/>
  </p:normalViewPr>
  <p:slideViewPr>
    <p:cSldViewPr snapToGrid="0" snapToObjects="1">
      <p:cViewPr varScale="1">
        <p:scale>
          <a:sx n="75" d="100"/>
          <a:sy n="75" d="100"/>
        </p:scale>
        <p:origin x="168" y="856"/>
      </p:cViewPr>
      <p:guideLst>
        <p:guide orient="horz" pos="2160"/>
        <p:guide pos="2880"/>
      </p:guideLst>
    </p:cSldViewPr>
  </p:slideViewPr>
  <p:notesTextViewPr>
    <p:cViewPr>
      <p:scale>
        <a:sx n="100" d="100"/>
        <a:sy n="100" d="100"/>
      </p:scale>
      <p:origin x="0" y="0"/>
    </p:cViewPr>
  </p:notesTextViewPr>
  <p:sorterViewPr>
    <p:cViewPr>
      <p:scale>
        <a:sx n="89" d="100"/>
        <a:sy n="89" d="100"/>
      </p:scale>
      <p:origin x="0" y="37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EDD75-9772-F642-9CE3-322F4A37C77B}" type="datetimeFigureOut">
              <a:rPr lang="en-US" smtClean="0"/>
              <a:t>10/22/18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721AC-E243-BC49-81AA-4F9E33E1DB3C}" type="slidenum">
              <a:rPr lang="en-US" smtClean="0"/>
              <a:t>‹#›</a:t>
            </a:fld>
            <a:endParaRPr lang="en-US"/>
          </a:p>
        </p:txBody>
      </p:sp>
    </p:spTree>
    <p:extLst>
      <p:ext uri="{BB962C8B-B14F-4D97-AF65-F5344CB8AC3E}">
        <p14:creationId xmlns:p14="http://schemas.microsoft.com/office/powerpoint/2010/main" val="3706274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a:t>
            </a:fld>
            <a:endParaRPr lang="en-US"/>
          </a:p>
        </p:txBody>
      </p:sp>
    </p:spTree>
    <p:extLst>
      <p:ext uri="{BB962C8B-B14F-4D97-AF65-F5344CB8AC3E}">
        <p14:creationId xmlns:p14="http://schemas.microsoft.com/office/powerpoint/2010/main" val="115038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a:t>
            </a:r>
            <a:r>
              <a:rPr lang="en-US" baseline="0" dirty="0"/>
              <a:t> strategy requires having a reference genome and involves first aligning reads to the genome using a spliced aligner.</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18</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Then, the alignments, instead of the original reads, are assembled into transcript structures.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21</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22</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 alternative strategy doesn’t require a reference genome and involves</a:t>
            </a:r>
            <a:r>
              <a:rPr lang="en-US" baseline="0" dirty="0"/>
              <a:t> assembling the read sequences directly.</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24</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Trinity</a:t>
            </a:r>
            <a:r>
              <a:rPr lang="en-US" baseline="0" dirty="0"/>
              <a:t> is a software tool that I helped develop, and which we published last year in Nature Biotechnology.</a:t>
            </a:r>
          </a:p>
          <a:p>
            <a:endParaRPr lang="en-US" baseline="0" dirty="0"/>
          </a:p>
          <a:p>
            <a:r>
              <a:rPr lang="en-US" baseline="0" dirty="0"/>
              <a:t>In this talk, I’ll describe how Trinity works, and describe some of the applications that we aim to support.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25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Since the advent of RNA-</a:t>
            </a:r>
            <a:r>
              <a:rPr lang="en-US" baseline="0" dirty="0" err="1"/>
              <a:t>Seq</a:t>
            </a:r>
            <a:r>
              <a:rPr lang="en-US" baseline="0" dirty="0"/>
              <a:t> about a decade ago, there has been great progress in the development of bioinformatics tools for performing all of these operations, supporting both genome-guided and genome-free transcriptome reconstruction and analysis.</a:t>
            </a:r>
          </a:p>
          <a:p>
            <a:endParaRPr lang="en-US" baseline="0" dirty="0"/>
          </a:p>
          <a:p>
            <a:r>
              <a:rPr lang="en-US" baseline="0" dirty="0"/>
              <a:t>In the next series of slides, I’ll describe the basic computational algorithms used for transcript reconstruction.  </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26</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Both the genome-guided and genome-free transcript reconstruction approaches share some common algorithmic techniques.</a:t>
            </a:r>
          </a:p>
          <a:p>
            <a:r>
              <a:rPr lang="en-US" baseline="0" dirty="0"/>
              <a:t>----</a:t>
            </a:r>
          </a:p>
          <a:p>
            <a:endParaRPr lang="en-US" baseline="0" dirty="0"/>
          </a:p>
          <a:p>
            <a:r>
              <a:rPr lang="en-US" baseline="0" dirty="0"/>
              <a:t>A general features of these algorithms is to encode read sequences, read order, orientation, and overlap information </a:t>
            </a:r>
          </a:p>
          <a:p>
            <a:r>
              <a:rPr lang="en-US" baseline="0" dirty="0"/>
              <a:t>---</a:t>
            </a:r>
          </a:p>
          <a:p>
            <a:endParaRPr lang="en-US" baseline="0" dirty="0"/>
          </a:p>
          <a:p>
            <a:r>
              <a:rPr lang="en-US" baseline="0" dirty="0"/>
              <a:t>into a directed graph structure, with oriented sequences represented by nodes, and directed edges indicating overlap and orientation.</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RNA-Seq is a powerful technology for identifying</a:t>
            </a:r>
            <a:r>
              <a:rPr lang="en-US" baseline="0" dirty="0"/>
              <a:t> genes and profiling gene expression in any living organism.  </a:t>
            </a:r>
          </a:p>
          <a:p>
            <a:r>
              <a:rPr lang="en-US" baseline="0" dirty="0"/>
              <a:t>----</a:t>
            </a:r>
          </a:p>
          <a:p>
            <a:endParaRPr lang="en-US" baseline="0" dirty="0"/>
          </a:p>
          <a:p>
            <a:r>
              <a:rPr lang="en-US" baseline="0" dirty="0"/>
              <a:t>It just requires that you can collect RNA molecules from your sample of interest, convert it to </a:t>
            </a:r>
            <a:r>
              <a:rPr lang="en-US" baseline="0" dirty="0" err="1"/>
              <a:t>cDNA</a:t>
            </a:r>
            <a:r>
              <a:rPr lang="en-US" baseline="0" dirty="0"/>
              <a:t>,</a:t>
            </a:r>
          </a:p>
          <a:p>
            <a:r>
              <a:rPr lang="en-US" baseline="0" dirty="0"/>
              <a:t>---</a:t>
            </a:r>
          </a:p>
          <a:p>
            <a:endParaRPr lang="en-US" baseline="0" dirty="0"/>
          </a:p>
          <a:p>
            <a:r>
              <a:rPr lang="en-US" baseline="0" dirty="0"/>
              <a:t> and then perform high throughput sequencing using your favorite next-generation sequencing technology.</a:t>
            </a:r>
          </a:p>
          <a:p>
            <a:endParaRPr lang="en-US" baseline="0" dirty="0"/>
          </a:p>
          <a:p>
            <a:endParaRPr lang="en-US" baseline="0" dirty="0"/>
          </a:p>
          <a:p>
            <a:r>
              <a:rPr lang="en-US" baseline="0" dirty="0"/>
              <a:t># image from:  http://</a:t>
            </a:r>
            <a:r>
              <a:rPr lang="en-US" baseline="0" dirty="0" err="1"/>
              <a:t>tolweb.org</a:t>
            </a:r>
            <a:r>
              <a:rPr lang="en-US" baseline="0" dirty="0"/>
              <a:t>/tree/</a:t>
            </a:r>
            <a:r>
              <a:rPr lang="en-US" baseline="0" dirty="0" err="1"/>
              <a:t>home.pages</a:t>
            </a:r>
            <a:r>
              <a:rPr lang="en-US" baseline="0" dirty="0"/>
              <a:t>/</a:t>
            </a:r>
            <a:r>
              <a:rPr lang="en-US" baseline="0" dirty="0" err="1"/>
              <a:t>aboutoverview.html#imguse</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D8086E8-DCC1-3F49-AF4A-9D53C1225A76}" type="slidenum">
              <a:rPr lang="en-US" smtClean="0"/>
              <a:t>3</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Full length transcripts are then reconstructed by traversing a directed path in the graph, guided by characteristics of the original reads including mate-pair constraints.</a:t>
            </a:r>
          </a:p>
          <a:p>
            <a:endParaRPr lang="en-US" baseline="0" dirty="0"/>
          </a:p>
          <a:p>
            <a:r>
              <a:rPr lang="en-US" baseline="0" dirty="0"/>
              <a:t>If there are multiple well-supported paths through this graph, then this would be considered evidence for alternative splicing.</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28</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n these next sections, I’ll provide an overview of the Trinity assembly algorithm. </a:t>
            </a:r>
          </a:p>
          <a:p>
            <a:endParaRPr lang="en-US" baseline="0" dirty="0"/>
          </a:p>
          <a:p>
            <a:r>
              <a:rPr lang="en-US" baseline="0" dirty="0"/>
              <a:t>It’s not necessary to understand all the details of the Trinity algorithm in order to effectively use the software. If you want to, you can think of it as a black box with read sequences as input and assembled transcript </a:t>
            </a:r>
            <a:r>
              <a:rPr lang="en-US" baseline="0" dirty="0" err="1"/>
              <a:t>contigs</a:t>
            </a:r>
            <a:r>
              <a:rPr lang="en-US" baseline="0" dirty="0"/>
              <a:t> as output, but it is useful to understand what is happening at the various stages of the assembly when monitoring its execution or trying to </a:t>
            </a:r>
            <a:r>
              <a:rPr lang="en-US" baseline="0"/>
              <a:t>troubleshoot various aspects </a:t>
            </a:r>
            <a:r>
              <a:rPr lang="en-US" baseline="0" dirty="0"/>
              <a:t>of its behavior.</a:t>
            </a:r>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29</a:t>
            </a:fld>
            <a:endParaRPr lang="en-US"/>
          </a:p>
        </p:txBody>
      </p:sp>
    </p:spTree>
    <p:extLst>
      <p:ext uri="{BB962C8B-B14F-4D97-AF65-F5344CB8AC3E}">
        <p14:creationId xmlns:p14="http://schemas.microsoft.com/office/powerpoint/2010/main" val="4194194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the case of genome-guided transcript reconstruction, the reads are</a:t>
            </a:r>
            <a:r>
              <a:rPr lang="en-US" baseline="0" dirty="0"/>
              <a:t> aligned to the genome instead of being aligning to each other, and so we don’t encounter this scalability problem.  </a:t>
            </a:r>
          </a:p>
          <a:p>
            <a:endParaRPr lang="en-US" baseline="0" dirty="0"/>
          </a:p>
          <a:p>
            <a:r>
              <a:rPr lang="en-US" baseline="0" dirty="0"/>
              <a:t>Here, the genome provides a scaffold by which the reads are ordered, oriented, and their overlaps are readily defined according to genomic location.</a:t>
            </a:r>
          </a:p>
          <a:p>
            <a:endParaRPr lang="en-US" baseline="0" dirty="0"/>
          </a:p>
          <a:p>
            <a:r>
              <a:rPr lang="en-US" dirty="0"/>
              <a:t>Here’s an</a:t>
            </a:r>
            <a:r>
              <a:rPr lang="en-US" baseline="0" dirty="0"/>
              <a:t> example of a region of the genome where RNA-</a:t>
            </a:r>
            <a:r>
              <a:rPr lang="en-US" baseline="0" dirty="0" err="1"/>
              <a:t>Seq</a:t>
            </a:r>
            <a:r>
              <a:rPr lang="en-US" baseline="0" dirty="0"/>
              <a:t> reads were aligned…</a:t>
            </a:r>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30</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and we see stacks of reads piling up at locations throughout this locus.</a:t>
            </a:r>
          </a:p>
          <a:p>
            <a:endParaRPr lang="en-US" baseline="0" dirty="0"/>
          </a:p>
          <a:p>
            <a:r>
              <a:rPr lang="en-US" dirty="0"/>
              <a:t>The piles of alignment segments</a:t>
            </a:r>
            <a:r>
              <a:rPr lang="en-US" baseline="0" dirty="0"/>
              <a:t> provide evidence of exons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31</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And the large gaps</a:t>
            </a:r>
            <a:r>
              <a:rPr lang="en-US" baseline="0" dirty="0"/>
              <a:t> between alignment segments provide evidence of introns that were spliced out in the mature transcript.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32</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In some cases, candidate</a:t>
            </a:r>
            <a:r>
              <a:rPr lang="en-US" baseline="0" dirty="0"/>
              <a:t> introns are found to overlap but have different end points, and this provides evidence of alternative splicing.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33</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As</a:t>
            </a:r>
            <a:r>
              <a:rPr lang="en-US" baseline="0" dirty="0"/>
              <a:t> discussed earlier, in order to assemble transcripts we’re going to encode the RNA-</a:t>
            </a:r>
            <a:r>
              <a:rPr lang="en-US" baseline="0" dirty="0" err="1"/>
              <a:t>Seq</a:t>
            </a:r>
            <a:r>
              <a:rPr lang="en-US" baseline="0" dirty="0"/>
              <a:t> data into a directed graph. </a:t>
            </a:r>
          </a:p>
          <a:p>
            <a:endParaRPr lang="en-US" baseline="0" dirty="0"/>
          </a:p>
          <a:p>
            <a:r>
              <a:rPr lang="en-US" baseline="0" dirty="0"/>
              <a:t>Based on the RNA-</a:t>
            </a:r>
            <a:r>
              <a:rPr lang="en-US" baseline="0" dirty="0" err="1"/>
              <a:t>Seq</a:t>
            </a:r>
            <a:r>
              <a:rPr lang="en-US" baseline="0" dirty="0"/>
              <a:t> read alignments, we were able to identify the individual exon and intron components of the gene expressed at this locus.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34</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carefully, we can find examples of individual reads aligning to</a:t>
            </a:r>
            <a:r>
              <a:rPr lang="en-US" baseline="0" dirty="0"/>
              <a:t> the genome and providing evidence for multiple introns and exons, and so we know that those introns and exons should be connected in the final transcript reconstructions.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35</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can identify all such unique splice patterns provided by the reads, and start building our graph using the splice patterns as nodes.</a:t>
            </a:r>
            <a:endParaRPr lang="en-US"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36</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for all unique splice patterns.  Here, the number of splice patterns is just a small fraction of the total number of aligned reads,</a:t>
            </a:r>
            <a:r>
              <a:rPr lang="en-US" baseline="0" dirty="0"/>
              <a:t> and so we have a relatively few number of nodes to work with in our graph.</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37</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6</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a:latin typeface="Arial" pitchFamily="34" charset="0"/>
              <a:ea typeface="ＭＳ Ｐゴシック"/>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incorporate edges into the graph, drawing an edge between splice patterns that overlap and are compatible, that is to say that they</a:t>
            </a:r>
            <a:r>
              <a:rPr lang="en-US" baseline="0" dirty="0"/>
              <a:t> could have come from the same transcript isoform.   These are all cases where the splice patterns overlap and if there are introns in the overlapping region, those introns have identical splice sites.</a:t>
            </a:r>
          </a:p>
          <a:p>
            <a:endParaRPr lang="en-US" baseline="0" dirty="0"/>
          </a:p>
          <a:p>
            <a:r>
              <a:rPr lang="en-US" baseline="0" dirty="0"/>
              <a:t>For example, these top two alignment patterns overlap and they don’t conflict in their region of overlap.  They could have come from the same transcript isoform, and so we can draw an edge between them.</a:t>
            </a:r>
          </a:p>
          <a:p>
            <a:r>
              <a:rPr lang="en-US" baseline="0" dirty="0"/>
              <a:t>----</a:t>
            </a:r>
          </a:p>
          <a:p>
            <a:endParaRPr lang="en-US" baseline="0" dirty="0"/>
          </a:p>
          <a:p>
            <a:r>
              <a:rPr lang="en-US" baseline="0" dirty="0"/>
              <a:t>Similarly, this splicing pattern demonstrates overlap, and the overlapping introns have identical splice sites, so these are deemed compatible, possibly deriving from the same transcript isoform, and we draw an edge between them.  </a:t>
            </a:r>
          </a:p>
          <a:p>
            <a:r>
              <a:rPr lang="en-US" baseline="0" dirty="0"/>
              <a:t>----</a:t>
            </a:r>
          </a:p>
          <a:p>
            <a:endParaRPr lang="en-US" baseline="0" dirty="0"/>
          </a:p>
          <a:p>
            <a:r>
              <a:rPr lang="en-US" baseline="0" dirty="0"/>
              <a:t>We do this for all overlapping splice patterns.</a:t>
            </a:r>
          </a:p>
        </p:txBody>
      </p:sp>
      <p:sp>
        <p:nvSpPr>
          <p:cNvPr id="4" name="Slide Number Placeholder 3"/>
          <p:cNvSpPr>
            <a:spLocks noGrp="1"/>
          </p:cNvSpPr>
          <p:nvPr>
            <p:ph type="sldNum" sz="quarter" idx="10"/>
          </p:nvPr>
        </p:nvSpPr>
        <p:spPr/>
        <p:txBody>
          <a:bodyPr/>
          <a:lstStyle/>
          <a:p>
            <a:fld id="{50729432-ADD4-C643-B58E-FA965F319B1D}" type="slidenum">
              <a:rPr lang="en-US" smtClean="0"/>
              <a:t>38</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those</a:t>
            </a:r>
            <a:r>
              <a:rPr lang="en-US" baseline="0" dirty="0"/>
              <a:t> splice patterns that overlap but have different introns, and these could not have come from the same transcript, so we cannot draw an edge between them in our graph.</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39</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we’ve completed our graph, we can then traverse paths through the graph to</a:t>
            </a:r>
            <a:r>
              <a:rPr lang="en-US" baseline="0" dirty="0"/>
              <a:t> reconstruct candidate isoforms.</a:t>
            </a:r>
          </a:p>
          <a:p>
            <a:endParaRPr lang="en-US" baseline="0" dirty="0"/>
          </a:p>
          <a:p>
            <a:r>
              <a:rPr lang="en-US" baseline="0" dirty="0"/>
              <a:t>Here, we’ve outlined 4 possible paths…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40</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tracing</a:t>
            </a:r>
            <a:r>
              <a:rPr lang="en-US" baseline="0" dirty="0"/>
              <a:t> each path yields a different transcript structure.</a:t>
            </a:r>
          </a:p>
          <a:p>
            <a:endParaRPr lang="en-US" baseline="0" dirty="0"/>
          </a:p>
          <a:p>
            <a:r>
              <a:rPr lang="en-US" baseline="0" dirty="0"/>
              <a:t>There are a large number of variations of this technique, and it usually involves scoring the possible paths according to some objective function, and only reporting those candidate isoform reconstructions that are best supported by the read alignments.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41</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One way to build such a graph is treat each read a</a:t>
            </a:r>
            <a:r>
              <a:rPr lang="en-US" baseline="0" dirty="0"/>
              <a:t>s a separate node, and to perform all combinations of pairwise alignments between reads in order to identify overlaps and extensions.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43</a:t>
            </a:fld>
            <a:endParaRPr lang="en-US"/>
          </a:p>
        </p:txBody>
      </p:sp>
    </p:spTree>
    <p:extLst>
      <p:ext uri="{BB962C8B-B14F-4D97-AF65-F5344CB8AC3E}">
        <p14:creationId xmlns:p14="http://schemas.microsoft.com/office/powerpoint/2010/main" val="42307014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overlap information,</a:t>
            </a:r>
            <a:r>
              <a:rPr lang="en-US" baseline="0" dirty="0"/>
              <a:t> we would build an overlap graph with reads as nodes and overlaps as edges.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44</a:t>
            </a:fld>
            <a:endParaRPr lang="en-US"/>
          </a:p>
        </p:txBody>
      </p:sp>
    </p:spTree>
    <p:extLst>
      <p:ext uri="{BB962C8B-B14F-4D97-AF65-F5344CB8AC3E}">
        <p14:creationId xmlns:p14="http://schemas.microsoft.com/office/powerpoint/2010/main" val="1074432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One could then trace the path of overlap</a:t>
            </a:r>
            <a:r>
              <a:rPr lang="en-US" baseline="0" dirty="0"/>
              <a:t> extensions to assemble the longer sequence</a:t>
            </a:r>
            <a:endParaRPr lang="en-US" dirty="0"/>
          </a:p>
          <a:p>
            <a:r>
              <a:rPr lang="en-US" dirty="0"/>
              <a:t>----</a:t>
            </a:r>
          </a:p>
          <a:p>
            <a:endParaRPr lang="en-US" dirty="0"/>
          </a:p>
          <a:p>
            <a:r>
              <a:rPr lang="en-US" dirty="0"/>
              <a:t>If there are minor sequence</a:t>
            </a:r>
            <a:r>
              <a:rPr lang="en-US" baseline="0" dirty="0"/>
              <a:t> differences in the regions of overlap that are likely due to sequencing error, these could be corrected by just taking a consensus and taking any original read quality information into account.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45</a:t>
            </a:fld>
            <a:endParaRPr lang="en-US"/>
          </a:p>
        </p:txBody>
      </p:sp>
    </p:spTree>
    <p:extLst>
      <p:ext uri="{BB962C8B-B14F-4D97-AF65-F5344CB8AC3E}">
        <p14:creationId xmlns:p14="http://schemas.microsoft.com/office/powerpoint/2010/main" val="1126965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approach can be highly effective, but it simply doesn’t scale well for large data sets such as those generated using RNA-Seq.</a:t>
            </a:r>
          </a:p>
          <a:p>
            <a:endParaRPr lang="en-US" baseline="0" dirty="0"/>
          </a:p>
          <a:p>
            <a:r>
              <a:rPr lang="en-US" baseline="0" dirty="0"/>
              <a:t>Building the overlap graph involved aligning and comparing each read to every other read.  If we have ‘n’ reads, then this would involve roughly n^2 number of comparisons.</a:t>
            </a:r>
          </a:p>
          <a:p>
            <a:r>
              <a:rPr lang="en-US" baseline="0" dirty="0"/>
              <a:t>----</a:t>
            </a:r>
          </a:p>
          <a:p>
            <a:endParaRPr lang="en-US" baseline="0" dirty="0"/>
          </a:p>
          <a:p>
            <a:r>
              <a:rPr lang="en-US" baseline="0" dirty="0"/>
              <a:t>If we plot the number of pairwise alignments required as a function of the number of reads, we see that the number of alignments grows exponentially.</a:t>
            </a:r>
          </a:p>
          <a:p>
            <a:r>
              <a:rPr lang="en-US" baseline="0" dirty="0"/>
              <a:t>----</a:t>
            </a:r>
          </a:p>
          <a:p>
            <a:endParaRPr lang="en-US" baseline="0" dirty="0"/>
          </a:p>
          <a:p>
            <a:r>
              <a:rPr lang="en-US" baseline="0" dirty="0"/>
              <a:t>This is a problem because it means that the amount of time it would take to do the alignments as well as the amount of computer hardware required to store the information would also grow exponentially, and so it’s just not a viable approach for assembling the many millions or billions of reads generated in an RNA-</a:t>
            </a:r>
            <a:r>
              <a:rPr lang="en-US" baseline="0" dirty="0" err="1"/>
              <a:t>Seq</a:t>
            </a:r>
            <a:r>
              <a:rPr lang="en-US" baseline="0" dirty="0"/>
              <a:t> experiment.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46</a:t>
            </a:fld>
            <a:endParaRPr lang="en-US"/>
          </a:p>
        </p:txBody>
      </p:sp>
    </p:spTree>
    <p:extLst>
      <p:ext uri="{BB962C8B-B14F-4D97-AF65-F5344CB8AC3E}">
        <p14:creationId xmlns:p14="http://schemas.microsoft.com/office/powerpoint/2010/main" val="11088977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don’t have a genome to align to, we need to be able to assemble</a:t>
            </a:r>
            <a:r>
              <a:rPr lang="en-US" baseline="0" dirty="0"/>
              <a:t> the reads directly, but we need a way to avoid doing all pairwise alignments between the reads.</a:t>
            </a:r>
          </a:p>
          <a:p>
            <a:r>
              <a:rPr lang="en-US" baseline="0" dirty="0"/>
              <a:t>----</a:t>
            </a:r>
          </a:p>
          <a:p>
            <a:endParaRPr lang="en-US" baseline="0" dirty="0"/>
          </a:p>
          <a:p>
            <a:r>
              <a:rPr lang="en-US" baseline="0" dirty="0"/>
              <a:t>A popular technique for doing de novo assembly of short reads is to leverage a de </a:t>
            </a:r>
            <a:r>
              <a:rPr lang="en-US" baseline="0" dirty="0" err="1"/>
              <a:t>Bruijn</a:t>
            </a:r>
            <a:r>
              <a:rPr lang="en-US" baseline="0" dirty="0"/>
              <a:t> graph data structure.   The de </a:t>
            </a:r>
            <a:r>
              <a:rPr lang="en-US" baseline="0" dirty="0" err="1"/>
              <a:t>Bruijn</a:t>
            </a:r>
            <a:r>
              <a:rPr lang="en-US" baseline="0" dirty="0"/>
              <a:t> graph was initially applied to genome assembly and was later adopted for transcriptome assembly.  There are some key differences between assembling genomes and assembling transcriptomes using de </a:t>
            </a:r>
            <a:r>
              <a:rPr lang="en-US" baseline="0" dirty="0" err="1"/>
              <a:t>Bruijn</a:t>
            </a:r>
            <a:r>
              <a:rPr lang="en-US" baseline="0" dirty="0"/>
              <a:t> graphs, and I’ll comment more on that shortly.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47</a:t>
            </a:fld>
            <a:endParaRPr lang="en-US"/>
          </a:p>
        </p:txBody>
      </p:sp>
    </p:spTree>
    <p:extLst>
      <p:ext uri="{BB962C8B-B14F-4D97-AF65-F5344CB8AC3E}">
        <p14:creationId xmlns:p14="http://schemas.microsoft.com/office/powerpoint/2010/main" val="1871413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de </a:t>
            </a:r>
            <a:r>
              <a:rPr lang="en-US" dirty="0" err="1"/>
              <a:t>Bruijn</a:t>
            </a:r>
            <a:r>
              <a:rPr lang="en-US" baseline="0" dirty="0"/>
              <a:t> graph represents connectivity between sequences observed within reads, and the overlaps between reads are apparent by the virtue of having shared substrings.</a:t>
            </a:r>
            <a:endParaRPr lang="en-US" dirty="0"/>
          </a:p>
          <a:p>
            <a:endParaRPr lang="en-US" dirty="0"/>
          </a:p>
          <a:p>
            <a:endParaRPr lang="en-US" dirty="0"/>
          </a:p>
          <a:p>
            <a:r>
              <a:rPr lang="en-US" dirty="0"/>
              <a:t>The first step in a de </a:t>
            </a:r>
            <a:r>
              <a:rPr lang="en-US" dirty="0" err="1"/>
              <a:t>Bruijn</a:t>
            </a:r>
            <a:r>
              <a:rPr lang="en-US" baseline="0" dirty="0"/>
              <a:t> graph-based assembly is to construct the de </a:t>
            </a:r>
            <a:r>
              <a:rPr lang="en-US" baseline="0" dirty="0" err="1"/>
              <a:t>Bruijn</a:t>
            </a:r>
            <a:r>
              <a:rPr lang="en-US" baseline="0" dirty="0"/>
              <a:t> graph from the sequence reads.</a:t>
            </a:r>
          </a:p>
          <a:p>
            <a:endParaRPr lang="en-US" baseline="0" dirty="0"/>
          </a:p>
          <a:p>
            <a:r>
              <a:rPr lang="en-US" baseline="0" dirty="0"/>
              <a:t>Each read is decomposed into substrings of some specified length k. Each word of length k is called a k-mer.  In this example, k is set to 5, so here each 5-mer is extracted from the read.  </a:t>
            </a:r>
          </a:p>
          <a:p>
            <a:r>
              <a:rPr lang="en-US" baseline="0" dirty="0"/>
              <a:t>----</a:t>
            </a:r>
          </a:p>
          <a:p>
            <a:endParaRPr lang="en-US" baseline="0" dirty="0"/>
          </a:p>
          <a:p>
            <a:r>
              <a:rPr lang="en-US" baseline="0" dirty="0"/>
              <a:t>An ordered list of k-</a:t>
            </a:r>
            <a:r>
              <a:rPr lang="en-US" baseline="0" dirty="0" err="1"/>
              <a:t>mers</a:t>
            </a:r>
            <a:r>
              <a:rPr lang="en-US" baseline="0" dirty="0"/>
              <a:t> is generated by scanning a window of length k across the length of the read.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48</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7</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a:latin typeface="Arial" pitchFamily="34" charset="0"/>
              <a:ea typeface="ＭＳ Ｐゴシック"/>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That </a:t>
            </a:r>
            <a:r>
              <a:rPr lang="en-US" baseline="0" dirty="0" err="1"/>
              <a:t>kmer</a:t>
            </a:r>
            <a:r>
              <a:rPr lang="en-US" baseline="0" dirty="0"/>
              <a:t> is extracted from the read sequence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49</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and inserted as a node in our de </a:t>
            </a:r>
            <a:r>
              <a:rPr lang="en-US" dirty="0" err="1"/>
              <a:t>Bruijn</a:t>
            </a:r>
            <a:r>
              <a:rPr lang="en-US" dirty="0"/>
              <a:t> graph.  </a:t>
            </a:r>
            <a:r>
              <a:rPr lang="en-US" baseline="0" dirty="0"/>
              <a:t> This graph node now represents this unique </a:t>
            </a:r>
            <a:r>
              <a:rPr lang="en-US" baseline="0" dirty="0" err="1"/>
              <a:t>kmer</a:t>
            </a:r>
            <a:r>
              <a:rPr lang="en-US" baseline="0" dirty="0"/>
              <a:t> sequence, and this single node will represent this unique </a:t>
            </a:r>
            <a:r>
              <a:rPr lang="en-US" baseline="0" dirty="0" err="1"/>
              <a:t>kmer</a:t>
            </a:r>
            <a:r>
              <a:rPr lang="en-US" baseline="0" dirty="0"/>
              <a:t> for every occurrence of this </a:t>
            </a:r>
            <a:r>
              <a:rPr lang="en-US" baseline="0" dirty="0" err="1"/>
              <a:t>kmer</a:t>
            </a:r>
            <a:r>
              <a:rPr lang="en-US" baseline="0" dirty="0"/>
              <a:t> in the entire set of reads.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50</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then shift the window</a:t>
            </a:r>
            <a:r>
              <a:rPr lang="en-US" baseline="0" dirty="0"/>
              <a:t> over by one base, extract that k-</a:t>
            </a:r>
            <a:r>
              <a:rPr lang="en-US" baseline="0" dirty="0" err="1"/>
              <a:t>mer</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51</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and insert it as another node in our de </a:t>
            </a:r>
            <a:r>
              <a:rPr lang="en-US" baseline="0" dirty="0" err="1"/>
              <a:t>Bruijn</a:t>
            </a:r>
            <a:r>
              <a:rPr lang="en-US" baseline="0" dirty="0"/>
              <a:t> graph.</a:t>
            </a:r>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52</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each pair of neighboring k-</a:t>
            </a:r>
            <a:r>
              <a:rPr lang="en-US" baseline="0" dirty="0" err="1"/>
              <a:t>mers</a:t>
            </a:r>
            <a:r>
              <a:rPr lang="en-US" baseline="0" dirty="0"/>
              <a:t>, which overlap by k-1 bases, we include an edge between them in the graph.</a:t>
            </a:r>
          </a:p>
        </p:txBody>
      </p:sp>
      <p:sp>
        <p:nvSpPr>
          <p:cNvPr id="4" name="Slide Number Placeholder 3"/>
          <p:cNvSpPr>
            <a:spLocks noGrp="1"/>
          </p:cNvSpPr>
          <p:nvPr>
            <p:ph type="sldNum" sz="quarter" idx="10"/>
          </p:nvPr>
        </p:nvSpPr>
        <p:spPr/>
        <p:txBody>
          <a:bodyPr/>
          <a:lstStyle/>
          <a:p>
            <a:fld id="{30E72A38-0CC0-EF4E-A68F-1E223AB6AA86}" type="slidenum">
              <a:rPr lang="en-US" smtClean="0"/>
              <a:t>53</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We continue to do this for all reads and fully construct our de </a:t>
            </a:r>
            <a:r>
              <a:rPr lang="en-US" baseline="0" dirty="0" err="1"/>
              <a:t>Bruijn</a:t>
            </a:r>
            <a:r>
              <a:rPr lang="en-US" baseline="0" dirty="0"/>
              <a:t> graph.</a:t>
            </a:r>
          </a:p>
          <a:p>
            <a:endParaRPr lang="en-US" baseline="0" dirty="0"/>
          </a:p>
          <a:p>
            <a:endParaRPr lang="en-US" baseline="0" dirty="0"/>
          </a:p>
          <a:p>
            <a:r>
              <a:rPr lang="en-US" baseline="0" dirty="0"/>
              <a:t>This de </a:t>
            </a:r>
            <a:r>
              <a:rPr lang="en-US" baseline="0" dirty="0" err="1"/>
              <a:t>Bruijn</a:t>
            </a:r>
            <a:r>
              <a:rPr lang="en-US" baseline="0" dirty="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a:p>
          <a:p>
            <a:r>
              <a:rPr lang="en-US" baseline="0" dirty="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54</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building the graph from all the reads, the graph is typically pruned to remove bubbles and structures that likely stem from sequencing errors, </a:t>
            </a:r>
          </a:p>
          <a:p>
            <a:endParaRPr lang="en-US" baseline="0" dirty="0"/>
          </a:p>
          <a:p>
            <a:r>
              <a:rPr lang="en-US" baseline="0" dirty="0"/>
              <a:t>and the graph is further simplified by collapsing those nodes that form linear </a:t>
            </a:r>
            <a:r>
              <a:rPr lang="en-US" baseline="0" dirty="0" err="1"/>
              <a:t>unbranched</a:t>
            </a:r>
            <a:r>
              <a:rPr lang="en-US" baseline="0" dirty="0"/>
              <a:t> chains of overlapping k-</a:t>
            </a:r>
            <a:r>
              <a:rPr lang="en-US" baseline="0" dirty="0" err="1"/>
              <a:t>mers</a:t>
            </a:r>
            <a:r>
              <a:rPr lang="en-US" baseline="0" dirty="0"/>
              <a:t>.  </a:t>
            </a:r>
          </a:p>
          <a:p>
            <a:r>
              <a:rPr lang="en-US" dirty="0"/>
              <a:t>--</a:t>
            </a:r>
          </a:p>
          <a:p>
            <a:endParaRPr lang="en-US" dirty="0"/>
          </a:p>
          <a:p>
            <a:r>
              <a:rPr lang="en-US" dirty="0"/>
              <a:t>For</a:t>
            </a:r>
            <a:r>
              <a:rPr lang="en-US" baseline="0" dirty="0"/>
              <a:t> example, this linear chain of </a:t>
            </a:r>
            <a:r>
              <a:rPr lang="en-US" baseline="0" dirty="0" err="1"/>
              <a:t>kmers</a:t>
            </a:r>
            <a:r>
              <a:rPr lang="en-US" baseline="0" dirty="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55</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reconstruct transcripts, we define</a:t>
            </a:r>
            <a:r>
              <a:rPr lang="en-US" baseline="0" dirty="0"/>
              <a:t> paths in the graph that are supported by the reads, and traverse those paths to reconstruct complete isoform sequences.</a:t>
            </a:r>
            <a:endParaRPr lang="en-US" dirty="0"/>
          </a:p>
          <a:p>
            <a:endParaRPr lang="en-US" dirty="0"/>
          </a:p>
          <a:p>
            <a:r>
              <a:rPr lang="en-US" dirty="0"/>
              <a:t>--</a:t>
            </a:r>
          </a:p>
          <a:p>
            <a:endParaRPr lang="en-US" dirty="0"/>
          </a:p>
          <a:p>
            <a:r>
              <a:rPr lang="en-US" dirty="0"/>
              <a:t>In</a:t>
            </a:r>
            <a:r>
              <a:rPr lang="en-US" baseline="0" dirty="0"/>
              <a:t> this example, there are again four possible paths from the beginning to the end of the graph, each path shown traced by a different color.  </a:t>
            </a:r>
          </a:p>
          <a:p>
            <a:endParaRPr lang="en-US" baseline="0" dirty="0"/>
          </a:p>
          <a:p>
            <a:r>
              <a:rPr lang="en-US" baseline="0" dirty="0"/>
              <a:t>By traversing each path, a different transcript sequence is generated.   </a:t>
            </a:r>
          </a:p>
          <a:p>
            <a:endParaRPr lang="en-US" baseline="0" dirty="0"/>
          </a:p>
          <a:p>
            <a:r>
              <a:rPr lang="en-US" baseline="0" dirty="0"/>
              <a:t>--</a:t>
            </a:r>
          </a:p>
          <a:p>
            <a:endParaRPr lang="en-US" baseline="0" dirty="0"/>
          </a:p>
          <a:p>
            <a:r>
              <a:rPr lang="en-US" baseline="0" dirty="0"/>
              <a:t>Again, there are many different algorithms and techniques for defining best paths within this graph, and ideally the best paths reported are those that are best supported by the RNA-</a:t>
            </a:r>
            <a:r>
              <a:rPr lang="en-US" baseline="0" dirty="0" err="1"/>
              <a:t>Seq</a:t>
            </a:r>
            <a:r>
              <a:rPr lang="en-US" baseline="0" dirty="0"/>
              <a:t> data, taking into account the paths supported by individual read sequences and any mate-pairing information that may be available.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56</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genome and transcriptome</a:t>
            </a:r>
            <a:r>
              <a:rPr lang="en-US" baseline="0" dirty="0"/>
              <a:t> assemblers make use of de </a:t>
            </a:r>
            <a:r>
              <a:rPr lang="en-US" baseline="0" dirty="0" err="1"/>
              <a:t>Bruijn</a:t>
            </a:r>
            <a:r>
              <a:rPr lang="en-US" baseline="0" dirty="0"/>
              <a:t> graphs for assembly, but they are tuned to assemble reads according to very different expected characteristics.   This is why you wouldn’t want to leverage a genome assembler for </a:t>
            </a:r>
            <a:r>
              <a:rPr lang="en-US" baseline="0" dirty="0" err="1"/>
              <a:t>transcriptome</a:t>
            </a:r>
            <a:r>
              <a:rPr lang="en-US" baseline="0" dirty="0"/>
              <a:t> assembly and vice-versa, since each method is highly specialized.</a:t>
            </a:r>
            <a:endParaRPr lang="en-US" dirty="0"/>
          </a:p>
          <a:p>
            <a:endParaRPr lang="en-US" dirty="0"/>
          </a:p>
          <a:p>
            <a:endParaRPr lang="en-US" baseline="0" dirty="0"/>
          </a:p>
          <a:p>
            <a:r>
              <a:rPr lang="en-US" dirty="0"/>
              <a:t>Some of the key differences between</a:t>
            </a:r>
            <a:r>
              <a:rPr lang="en-US" baseline="0" dirty="0"/>
              <a:t> what’s expected by</a:t>
            </a:r>
            <a:r>
              <a:rPr lang="en-US" dirty="0"/>
              <a:t> genome and transcriptome</a:t>
            </a:r>
            <a:r>
              <a:rPr lang="en-US" baseline="0" dirty="0"/>
              <a:t> assemblers include the following:</a:t>
            </a:r>
          </a:p>
          <a:p>
            <a:endParaRPr lang="en-US" baseline="0" dirty="0"/>
          </a:p>
          <a:p>
            <a:r>
              <a:rPr lang="en-US" baseline="0" dirty="0"/>
              <a:t>--</a:t>
            </a:r>
          </a:p>
          <a:p>
            <a:endParaRPr lang="en-US" baseline="0" dirty="0"/>
          </a:p>
          <a:p>
            <a:r>
              <a:rPr lang="en-US" dirty="0"/>
              <a:t>Genome assemblers expect</a:t>
            </a:r>
            <a:r>
              <a:rPr lang="en-US" baseline="0" dirty="0"/>
              <a:t> that read coverage is going to be rather uniform and will often discard sequences that occur at high coverage as repetitive sequences.  In contrast, transcriptome assembly needs to consider a wide range of coverage levels spanning several orders of magnitude since sequences with high coverage are more likely to represent highly expressed transcripts instead of repeats.</a:t>
            </a:r>
          </a:p>
          <a:p>
            <a:endParaRPr lang="en-US" baseline="0" dirty="0"/>
          </a:p>
          <a:p>
            <a:r>
              <a:rPr lang="en-US" baseline="0" dirty="0"/>
              <a:t>--</a:t>
            </a:r>
          </a:p>
          <a:p>
            <a:endParaRPr lang="en-US" baseline="0" dirty="0"/>
          </a:p>
          <a:p>
            <a:r>
              <a:rPr lang="en-US" baseline="0" dirty="0"/>
              <a:t>Genome assemblers typically aim to generate a single </a:t>
            </a:r>
            <a:r>
              <a:rPr lang="en-US" baseline="0" dirty="0" err="1"/>
              <a:t>contig</a:t>
            </a:r>
            <a:r>
              <a:rPr lang="en-US" baseline="0" dirty="0"/>
              <a:t> per locus.  In transcriptome assembly, it’s understood that single genes can generate many alternatively spliced transcripts, and multiple </a:t>
            </a:r>
            <a:r>
              <a:rPr lang="en-US" baseline="0" dirty="0" err="1"/>
              <a:t>contigs</a:t>
            </a:r>
            <a:r>
              <a:rPr lang="en-US" baseline="0" dirty="0"/>
              <a:t> are reported per locus where evidence of transcript complexity exists.</a:t>
            </a:r>
          </a:p>
          <a:p>
            <a:endParaRPr lang="en-US" baseline="0" dirty="0"/>
          </a:p>
          <a:p>
            <a:r>
              <a:rPr lang="en-US" baseline="0" dirty="0"/>
              <a:t>--</a:t>
            </a:r>
          </a:p>
          <a:p>
            <a:endParaRPr lang="en-US" baseline="0" dirty="0"/>
          </a:p>
          <a:p>
            <a:r>
              <a:rPr lang="en-US" baseline="0" dirty="0"/>
              <a:t>Genome assemblers aim to produce small numbers of very long </a:t>
            </a:r>
            <a:r>
              <a:rPr lang="en-US" baseline="0" dirty="0" err="1"/>
              <a:t>contig</a:t>
            </a:r>
            <a:r>
              <a:rPr lang="en-US" baseline="0" dirty="0"/>
              <a:t>, ideally reconstructing entire </a:t>
            </a:r>
            <a:r>
              <a:rPr lang="en-US" baseline="0" dirty="0" err="1"/>
              <a:t>megabase</a:t>
            </a:r>
            <a:r>
              <a:rPr lang="en-US" baseline="0" dirty="0"/>
              <a:t>-sized chromosomes where possible.  Transcriptome assemblers are generally tasked with assembling many thousands of separate transcripts, on the order of thousands of bases in length.</a:t>
            </a:r>
          </a:p>
          <a:p>
            <a:endParaRPr lang="en-US" baseline="0" dirty="0"/>
          </a:p>
          <a:p>
            <a:r>
              <a:rPr lang="en-US" baseline="0" dirty="0"/>
              <a:t>--</a:t>
            </a:r>
          </a:p>
          <a:p>
            <a:endParaRPr lang="en-US" baseline="0" dirty="0"/>
          </a:p>
          <a:p>
            <a:r>
              <a:rPr lang="en-US" baseline="0" dirty="0"/>
              <a:t>Finally, in genome assembly, reads are assumed to be derived from either strand of the double-stranded DNA molecule.  Conventional RNA-</a:t>
            </a:r>
            <a:r>
              <a:rPr lang="en-US" baseline="0" dirty="0" err="1"/>
              <a:t>Seq</a:t>
            </a:r>
            <a:r>
              <a:rPr lang="en-US" baseline="0" dirty="0"/>
              <a:t> offers the option of generating strand-specific data, and Transcriptome assemblers need to consider strand-specific data in order to assemble sense and antisense transcripts separately.</a:t>
            </a:r>
          </a:p>
          <a:p>
            <a:endParaRPr lang="en-US" baseline="0" dirty="0"/>
          </a:p>
        </p:txBody>
      </p:sp>
      <p:sp>
        <p:nvSpPr>
          <p:cNvPr id="4" name="Slide Number Placeholder 3"/>
          <p:cNvSpPr>
            <a:spLocks noGrp="1"/>
          </p:cNvSpPr>
          <p:nvPr>
            <p:ph type="sldNum" sz="quarter" idx="10"/>
          </p:nvPr>
        </p:nvSpPr>
        <p:spPr/>
        <p:txBody>
          <a:bodyPr/>
          <a:lstStyle/>
          <a:p>
            <a:fld id="{AEB432F8-549B-8D4E-891A-567AC352434D}" type="slidenum">
              <a:rPr lang="en-US" smtClean="0"/>
              <a:t>57</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9</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a:latin typeface="Arial" pitchFamily="34" charset="0"/>
              <a:ea typeface="ＭＳ Ｐゴシック"/>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inchworm algorithm</a:t>
            </a:r>
            <a:r>
              <a:rPr lang="en-US" baseline="0" dirty="0"/>
              <a:t> is quite simple.</a:t>
            </a:r>
            <a:endParaRPr lang="en-US" dirty="0"/>
          </a:p>
          <a:p>
            <a:endParaRPr lang="en-US" dirty="0"/>
          </a:p>
          <a:p>
            <a:r>
              <a:rPr lang="en-US" dirty="0"/>
              <a:t>It first decomposes reads into</a:t>
            </a:r>
            <a:r>
              <a:rPr lang="en-US" baseline="0" dirty="0"/>
              <a:t> a catalog of</a:t>
            </a:r>
            <a:r>
              <a:rPr lang="en-US" dirty="0"/>
              <a:t> overlapping </a:t>
            </a:r>
            <a:r>
              <a:rPr lang="en-US" dirty="0" err="1"/>
              <a:t>Kmers</a:t>
            </a:r>
            <a:r>
              <a:rPr lang="en-US" dirty="0"/>
              <a:t>, </a:t>
            </a:r>
          </a:p>
          <a:p>
            <a:r>
              <a:rPr lang="en-US" dirty="0"/>
              <a:t>----</a:t>
            </a:r>
          </a:p>
          <a:p>
            <a:r>
              <a:rPr lang="en-US" dirty="0"/>
              <a:t>and</a:t>
            </a:r>
            <a:r>
              <a:rPr lang="en-US" baseline="0" dirty="0"/>
              <a:t> builds a </a:t>
            </a:r>
            <a:r>
              <a:rPr lang="en-US" baseline="0" dirty="0" err="1"/>
              <a:t>hashtable</a:t>
            </a:r>
            <a:r>
              <a:rPr lang="en-US" baseline="0" dirty="0"/>
              <a:t> containing the </a:t>
            </a:r>
            <a:r>
              <a:rPr lang="en-US" baseline="0" dirty="0" err="1"/>
              <a:t>kmers</a:t>
            </a:r>
            <a:r>
              <a:rPr lang="en-US" baseline="0" dirty="0"/>
              <a:t> and the count of the number of times that </a:t>
            </a:r>
            <a:r>
              <a:rPr lang="en-US" baseline="0" dirty="0" err="1"/>
              <a:t>kmer</a:t>
            </a:r>
            <a:r>
              <a:rPr lang="en-US" baseline="0" dirty="0"/>
              <a:t> is found in all the reads.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59</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 single most abundant </a:t>
            </a:r>
            <a:r>
              <a:rPr lang="en-US" baseline="0" dirty="0" err="1"/>
              <a:t>kmer</a:t>
            </a:r>
            <a:r>
              <a:rPr lang="en-US" baseline="0" dirty="0"/>
              <a:t> with reasonable sequence complexity is identified as a seed </a:t>
            </a:r>
            <a:r>
              <a:rPr lang="en-US" baseline="0" dirty="0" err="1"/>
              <a:t>kmer</a:t>
            </a:r>
            <a:r>
              <a:rPr lang="en-US" baseline="0" dirty="0"/>
              <a:t>.</a:t>
            </a:r>
          </a:p>
        </p:txBody>
      </p:sp>
      <p:sp>
        <p:nvSpPr>
          <p:cNvPr id="4" name="Slide Number Placeholder 3"/>
          <p:cNvSpPr>
            <a:spLocks noGrp="1"/>
          </p:cNvSpPr>
          <p:nvPr>
            <p:ph type="sldNum" sz="quarter" idx="10"/>
          </p:nvPr>
        </p:nvSpPr>
        <p:spPr/>
        <p:txBody>
          <a:bodyPr/>
          <a:lstStyle/>
          <a:p>
            <a:fld id="{4D49624B-E3E1-654D-8046-77FC332AB0C9}" type="slidenum">
              <a:rPr lang="en-US" smtClean="0"/>
              <a:pPr/>
              <a:t>60</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This seed </a:t>
            </a:r>
            <a:r>
              <a:rPr lang="en-US" baseline="0" dirty="0" err="1"/>
              <a:t>kmer</a:t>
            </a:r>
            <a:r>
              <a:rPr lang="en-US" baseline="0" dirty="0"/>
              <a:t> is then extended at the 3’ end guided by the coverage of overlapping </a:t>
            </a:r>
            <a:r>
              <a:rPr lang="en-US" baseline="0" dirty="0" err="1"/>
              <a:t>kmers</a:t>
            </a:r>
            <a:r>
              <a:rPr lang="en-US" baseline="0" dirty="0"/>
              <a:t>.  </a:t>
            </a:r>
          </a:p>
          <a:p>
            <a:endParaRPr lang="en-US" baseline="0" dirty="0"/>
          </a:p>
          <a:p>
            <a:r>
              <a:rPr lang="en-US" baseline="0" dirty="0"/>
              <a:t>For each extension, there are four possible </a:t>
            </a:r>
            <a:r>
              <a:rPr lang="en-US" baseline="0" dirty="0" err="1"/>
              <a:t>kmers</a:t>
            </a:r>
            <a:r>
              <a:rPr lang="en-US" baseline="0" dirty="0"/>
              <a:t>, each ending with one of the four possible nucleotides.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61</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Each of the </a:t>
            </a:r>
            <a:r>
              <a:rPr lang="en-US" baseline="0" dirty="0"/>
              <a:t>possible overlapping </a:t>
            </a:r>
            <a:r>
              <a:rPr lang="en-US" baseline="0" dirty="0" err="1"/>
              <a:t>kmers</a:t>
            </a:r>
            <a:r>
              <a:rPr lang="en-US" baseline="0" dirty="0"/>
              <a:t> is looked up in the </a:t>
            </a:r>
            <a:r>
              <a:rPr lang="en-US" baseline="0" dirty="0" err="1"/>
              <a:t>kmer</a:t>
            </a:r>
            <a:r>
              <a:rPr lang="en-US" baseline="0" dirty="0"/>
              <a:t> catalog to determine their frequency within the reads.</a:t>
            </a:r>
          </a:p>
          <a:p>
            <a:endParaRPr lang="en-US" baseline="0" dirty="0"/>
          </a:p>
          <a:p>
            <a:r>
              <a:rPr lang="en-US" baseline="0" dirty="0"/>
              <a:t>In this toy example, the </a:t>
            </a:r>
            <a:r>
              <a:rPr lang="en-US" baseline="0" dirty="0" err="1"/>
              <a:t>kmer</a:t>
            </a:r>
            <a:r>
              <a:rPr lang="en-US" baseline="0" dirty="0"/>
              <a:t> ending with ‘G’ is found 4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62</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is found once.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63</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a:t>
            </a:r>
            <a:r>
              <a:rPr lang="en-US" baseline="0" dirty="0"/>
              <a:t> </a:t>
            </a:r>
            <a:r>
              <a:rPr lang="en-US" baseline="0" dirty="0" err="1"/>
              <a:t>kmer</a:t>
            </a:r>
            <a:r>
              <a:rPr lang="en-US" baseline="0" dirty="0"/>
              <a:t> ending with ‘T’ doesn’t exist in the reads, so it has a count of zero.</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64</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And the </a:t>
            </a:r>
            <a:r>
              <a:rPr lang="en-US" dirty="0" err="1"/>
              <a:t>kmer</a:t>
            </a:r>
            <a:r>
              <a:rPr lang="en-US" dirty="0"/>
              <a:t> ending with ‘C’ is found 4</a:t>
            </a:r>
            <a:r>
              <a:rPr lang="en-US" baseline="0" dirty="0"/>
              <a:t>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65</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 we have a tie.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66</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 we</a:t>
            </a:r>
            <a:r>
              <a:rPr lang="en-US" baseline="0" dirty="0"/>
              <a:t> encounter a tie, we </a:t>
            </a:r>
            <a:r>
              <a:rPr lang="en-US" dirty="0"/>
              <a:t>explore the</a:t>
            </a:r>
            <a:r>
              <a:rPr lang="en-US" baseline="0" dirty="0"/>
              <a:t> tied paths recursively to find that extension that provides the highest cumulative coverage.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67</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 the extension</a:t>
            </a:r>
            <a:r>
              <a:rPr lang="en-US" baseline="0" dirty="0"/>
              <a:t> of two overlapping </a:t>
            </a:r>
            <a:r>
              <a:rPr lang="en-US" baseline="0" dirty="0" err="1"/>
              <a:t>kmers</a:t>
            </a:r>
            <a:r>
              <a:rPr lang="en-US" baseline="0" dirty="0"/>
              <a:t> ending with an ‘A’ provides the highest cumulative coverage, and so the other paths are ignored.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10</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a:latin typeface="Arial" pitchFamily="34" charset="0"/>
              <a:ea typeface="ＭＳ Ｐゴシック"/>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Extensions</a:t>
            </a:r>
            <a:r>
              <a:rPr lang="en-US" baseline="0" dirty="0"/>
              <a:t> continue to occur in this way until there are no more </a:t>
            </a:r>
            <a:r>
              <a:rPr lang="en-US" baseline="0" dirty="0" err="1"/>
              <a:t>kmers</a:t>
            </a:r>
            <a:r>
              <a:rPr lang="en-US" baseline="0" dirty="0"/>
              <a:t> that provide for an extension.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69</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Then,</a:t>
            </a:r>
            <a:r>
              <a:rPr lang="en-US" baseline="0" dirty="0"/>
              <a:t> we extend from right to left in the same manner, following the path of greatest coverage.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70</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r>
              <a:rPr lang="en-US" dirty="0"/>
              <a:t>Once the extension completes, the assembled </a:t>
            </a:r>
            <a:r>
              <a:rPr lang="en-US" dirty="0" err="1"/>
              <a:t>contig</a:t>
            </a:r>
            <a:r>
              <a:rPr lang="en-US" dirty="0"/>
              <a:t> is reported.</a:t>
            </a:r>
          </a:p>
          <a:p>
            <a:endParaRPr lang="en-US" dirty="0"/>
          </a:p>
          <a:p>
            <a:r>
              <a:rPr lang="en-US" dirty="0"/>
              <a:t>--transition—</a:t>
            </a:r>
          </a:p>
          <a:p>
            <a:endParaRPr lang="en-US" dirty="0"/>
          </a:p>
          <a:p>
            <a:r>
              <a:rPr lang="en-US" dirty="0"/>
              <a:t>The </a:t>
            </a:r>
            <a:r>
              <a:rPr lang="en-US" dirty="0" err="1"/>
              <a:t>kmers</a:t>
            </a:r>
            <a:r>
              <a:rPr lang="en-US" dirty="0"/>
              <a:t> found in the </a:t>
            </a:r>
            <a:r>
              <a:rPr lang="en-US" dirty="0" err="1"/>
              <a:t>contig</a:t>
            </a:r>
            <a:r>
              <a:rPr lang="en-US" dirty="0"/>
              <a:t> are removed</a:t>
            </a:r>
            <a:r>
              <a:rPr lang="en-US" baseline="0" dirty="0"/>
              <a:t> from the </a:t>
            </a:r>
            <a:r>
              <a:rPr lang="en-US" baseline="0" dirty="0" err="1"/>
              <a:t>kmer</a:t>
            </a:r>
            <a:r>
              <a:rPr lang="en-US" baseline="0" dirty="0"/>
              <a:t> catalog, and the entire process is repeated starting from a new seed.  The Inchworm assembly ends when the entire k-</a:t>
            </a:r>
            <a:r>
              <a:rPr lang="en-US" baseline="0" dirty="0" err="1"/>
              <a:t>mer</a:t>
            </a:r>
            <a:r>
              <a:rPr lang="en-US" baseline="0" dirty="0"/>
              <a:t> catalog has been depleted.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71</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a:t>
            </a:r>
            <a:r>
              <a:rPr lang="en-US" baseline="0" dirty="0"/>
              <a:t> is a high-level overview of the Chrysalis operations.</a:t>
            </a:r>
            <a:endParaRPr lang="en-US" dirty="0"/>
          </a:p>
          <a:p>
            <a:endParaRPr lang="en-US" dirty="0"/>
          </a:p>
          <a:p>
            <a:r>
              <a:rPr lang="en-US" dirty="0"/>
              <a:t>Chrysalis</a:t>
            </a:r>
            <a:r>
              <a:rPr lang="en-US" baseline="0" dirty="0"/>
              <a:t> clusters related </a:t>
            </a:r>
            <a:r>
              <a:rPr lang="en-US" baseline="0" dirty="0" err="1"/>
              <a:t>contigs</a:t>
            </a:r>
            <a:r>
              <a:rPr lang="en-US" baseline="0" dirty="0"/>
              <a:t> based on these k-1mer overlaps.</a:t>
            </a:r>
          </a:p>
          <a:p>
            <a:r>
              <a:rPr lang="en-US" baseline="0" dirty="0" err="1"/>
              <a:t>Chyrsalis</a:t>
            </a:r>
            <a:r>
              <a:rPr lang="en-US" baseline="0" dirty="0"/>
              <a:t> also leverages read pairing information to join minimally overlapping </a:t>
            </a:r>
            <a:r>
              <a:rPr lang="en-US" baseline="0" dirty="0" err="1"/>
              <a:t>contigs</a:t>
            </a:r>
            <a:r>
              <a:rPr lang="en-US" baseline="0" dirty="0"/>
              <a:t>.</a:t>
            </a:r>
          </a:p>
          <a:p>
            <a:endParaRPr lang="en-US" baseline="0" dirty="0"/>
          </a:p>
          <a:p>
            <a:r>
              <a:rPr lang="en-US" baseline="0" dirty="0"/>
              <a:t>--</a:t>
            </a:r>
          </a:p>
          <a:p>
            <a:endParaRPr lang="en-US" baseline="0" dirty="0"/>
          </a:p>
          <a:p>
            <a:r>
              <a:rPr lang="en-US" baseline="0" dirty="0"/>
              <a:t>After identifying the connected inchworm </a:t>
            </a:r>
            <a:r>
              <a:rPr lang="en-US" baseline="0" dirty="0" err="1"/>
              <a:t>contigs</a:t>
            </a:r>
            <a:r>
              <a:rPr lang="en-US" baseline="0" dirty="0"/>
              <a:t>, it constructs a separate de </a:t>
            </a:r>
            <a:r>
              <a:rPr lang="en-US" baseline="0" dirty="0" err="1"/>
              <a:t>Bruijn</a:t>
            </a:r>
            <a:r>
              <a:rPr lang="en-US" baseline="0" dirty="0"/>
              <a:t> graph for each group.</a:t>
            </a:r>
          </a:p>
          <a:p>
            <a:endParaRPr lang="en-US" baseline="0" dirty="0"/>
          </a:p>
          <a:p>
            <a:r>
              <a:rPr lang="en-US" baseline="0" dirty="0"/>
              <a:t>(Again, the de </a:t>
            </a:r>
            <a:r>
              <a:rPr lang="en-US" baseline="0" dirty="0" err="1"/>
              <a:t>Bruijn</a:t>
            </a:r>
            <a:r>
              <a:rPr lang="en-US" baseline="0" dirty="0"/>
              <a:t> graph represents the overlaps between adjacent </a:t>
            </a:r>
            <a:r>
              <a:rPr lang="en-US" baseline="0" dirty="0" err="1"/>
              <a:t>kmers</a:t>
            </a:r>
            <a:r>
              <a:rPr lang="en-US" baseline="0" dirty="0"/>
              <a:t> in the sequences with branches at sites of variation.)</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72</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this is how we end up with many separate graphs, ideally one graph per gene, with each graph representing the transcriptional complexity at that locus.  </a:t>
            </a:r>
          </a:p>
          <a:p>
            <a:endParaRPr lang="en-US" baseline="0" dirty="0"/>
          </a:p>
          <a:p>
            <a:r>
              <a:rPr lang="en-US" baseline="0" dirty="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73</a:t>
            </a:fld>
            <a:endParaRPr lang="en-US"/>
          </a:p>
        </p:txBody>
      </p:sp>
    </p:spTree>
    <p:extLst>
      <p:ext uri="{BB962C8B-B14F-4D97-AF65-F5344CB8AC3E}">
        <p14:creationId xmlns:p14="http://schemas.microsoft.com/office/powerpoint/2010/main" val="40793960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Butterfly operates on each of</a:t>
            </a:r>
            <a:r>
              <a:rPr lang="en-US" baseline="0" dirty="0"/>
              <a:t> these graphs independently.</a:t>
            </a:r>
          </a:p>
          <a:p>
            <a:endParaRPr lang="en-US" baseline="0" dirty="0"/>
          </a:p>
          <a:p>
            <a:r>
              <a:rPr lang="en-US" baseline="0" dirty="0"/>
              <a:t>It first compacts the de </a:t>
            </a:r>
            <a:r>
              <a:rPr lang="en-US" baseline="0" dirty="0" err="1"/>
              <a:t>Bruijn</a:t>
            </a:r>
            <a:r>
              <a:rPr lang="en-US" baseline="0" dirty="0"/>
              <a:t> graph by collapsing the </a:t>
            </a:r>
            <a:r>
              <a:rPr lang="en-US" baseline="0" dirty="0" err="1"/>
              <a:t>unbranched</a:t>
            </a:r>
            <a:r>
              <a:rPr lang="en-US" baseline="0" dirty="0"/>
              <a:t> stretches, as described earlier.</a:t>
            </a:r>
          </a:p>
          <a:p>
            <a:endParaRPr lang="en-US" baseline="0" dirty="0"/>
          </a:p>
          <a:p>
            <a:r>
              <a:rPr lang="en-US" baseline="0" dirty="0"/>
              <a:t>It then threads the original sequencing reads into the graph, tracking the paths occupied by the reads and those paths supported by mate pairs.</a:t>
            </a:r>
          </a:p>
          <a:p>
            <a:endParaRPr lang="en-US" baseline="0" dirty="0"/>
          </a:p>
          <a:p>
            <a:r>
              <a:rPr lang="en-US" baseline="0" dirty="0"/>
              <a:t>Butterfly then reports the most probable paths through the graph supported by the reads and read pairings, emitting full-length transcripts for </a:t>
            </a:r>
            <a:r>
              <a:rPr lang="en-US" baseline="0" dirty="0">
                <a:solidFill>
                  <a:srgbClr val="FF0000"/>
                </a:solidFill>
              </a:rPr>
              <a:t>isoforms and </a:t>
            </a:r>
            <a:r>
              <a:rPr lang="en-US" baseline="0" dirty="0" err="1">
                <a:solidFill>
                  <a:srgbClr val="FF0000"/>
                </a:solidFill>
              </a:rPr>
              <a:t>paralogs</a:t>
            </a:r>
            <a:r>
              <a:rPr lang="en-US" baseline="0" dirty="0">
                <a:solidFill>
                  <a:srgbClr val="FF0000"/>
                </a:solidFill>
              </a:rPr>
              <a:t>.</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74</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year</a:t>
            </a:r>
            <a:r>
              <a:rPr lang="en-US" baseline="0" dirty="0"/>
              <a:t>, we published a paper in Nature Protocols that outlines how you would perform a Trinity de novo assembly followed by supported downstream analyses including abundance estimation, differential expression analysis, and exploring patterns of transcript expression across multiple sample types.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76</a:t>
            </a:fld>
            <a:endParaRPr lang="en-US"/>
          </a:p>
        </p:txBody>
      </p:sp>
    </p:spTree>
    <p:extLst>
      <p:ext uri="{BB962C8B-B14F-4D97-AF65-F5344CB8AC3E}">
        <p14:creationId xmlns:p14="http://schemas.microsoft.com/office/powerpoint/2010/main" val="31965656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We continue to do this for all reads and fully construct our de </a:t>
            </a:r>
            <a:r>
              <a:rPr lang="en-US" baseline="0" dirty="0" err="1"/>
              <a:t>Bruijn</a:t>
            </a:r>
            <a:r>
              <a:rPr lang="en-US" baseline="0" dirty="0"/>
              <a:t> graph.</a:t>
            </a:r>
          </a:p>
          <a:p>
            <a:endParaRPr lang="en-US" baseline="0" dirty="0"/>
          </a:p>
          <a:p>
            <a:endParaRPr lang="en-US" baseline="0" dirty="0"/>
          </a:p>
          <a:p>
            <a:r>
              <a:rPr lang="en-US" baseline="0" dirty="0"/>
              <a:t>This de </a:t>
            </a:r>
            <a:r>
              <a:rPr lang="en-US" baseline="0" dirty="0" err="1"/>
              <a:t>Bruijn</a:t>
            </a:r>
            <a:r>
              <a:rPr lang="en-US" baseline="0" dirty="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a:p>
          <a:p>
            <a:r>
              <a:rPr lang="en-US" baseline="0" dirty="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78</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RNA-Seq,</a:t>
            </a:r>
            <a:r>
              <a:rPr lang="en-US" baseline="0" dirty="0"/>
              <a:t> the expression of a transcript is measured based on the number of RNA-Seq reads sampled that map to the corresponding transcript.</a:t>
            </a:r>
          </a:p>
          <a:p>
            <a:endParaRPr lang="en-US" baseline="0" dirty="0"/>
          </a:p>
          <a:p>
            <a:r>
              <a:rPr lang="en-US" baseline="0" dirty="0"/>
              <a:t>The number of reads sequenced for a transcript depends on a number of factors.</a:t>
            </a:r>
          </a:p>
          <a:p>
            <a:endParaRPr lang="en-US" baseline="0" dirty="0"/>
          </a:p>
          <a:p>
            <a:r>
              <a:rPr lang="en-US" baseline="0" dirty="0"/>
              <a:t>For one, the number of reads observed depends on the expression of the transcript.  Transcripts that are expressed at higher levels should account for more reads in the sample than those expressed at lower levels if all else is equal.   </a:t>
            </a:r>
          </a:p>
          <a:p>
            <a:endParaRPr lang="en-US" baseline="0" dirty="0"/>
          </a:p>
          <a:p>
            <a:r>
              <a:rPr lang="en-US" baseline="0" dirty="0"/>
              <a:t>Also, the sequencing depth must be taken into account.  The deeper you sequence, the more reads you’ll observe mapping to transcripts at any expression level.</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80</a:t>
            </a:fld>
            <a:endParaRPr lang="en-US"/>
          </a:p>
        </p:txBody>
      </p:sp>
    </p:spTree>
    <p:extLst>
      <p:ext uri="{BB962C8B-B14F-4D97-AF65-F5344CB8AC3E}">
        <p14:creationId xmlns:p14="http://schemas.microsoft.com/office/powerpoint/2010/main" val="19201005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of reads</a:t>
            </a:r>
            <a:r>
              <a:rPr lang="en-US" baseline="0" dirty="0"/>
              <a:t> corresponding to a transcript also depends on its length.  Longer transcripts represent more real estate in the sequencing library than shorter transcripts expressed at the same level (number of transcripts per cell).</a:t>
            </a:r>
          </a:p>
          <a:p>
            <a:endParaRPr lang="en-US" baseline="0" dirty="0"/>
          </a:p>
        </p:txBody>
      </p:sp>
      <p:sp>
        <p:nvSpPr>
          <p:cNvPr id="4" name="Slide Number Placeholder 3"/>
          <p:cNvSpPr>
            <a:spLocks noGrp="1"/>
          </p:cNvSpPr>
          <p:nvPr>
            <p:ph type="sldNum" sz="quarter" idx="10"/>
          </p:nvPr>
        </p:nvSpPr>
        <p:spPr/>
        <p:txBody>
          <a:bodyPr/>
          <a:lstStyle/>
          <a:p>
            <a:fld id="{485721AC-E243-BC49-81AA-4F9E33E1DB3C}" type="slidenum">
              <a:rPr lang="en-US" smtClean="0"/>
              <a:t>81</a:t>
            </a:fld>
            <a:endParaRPr lang="en-US"/>
          </a:p>
        </p:txBody>
      </p:sp>
    </p:spTree>
    <p:extLst>
      <p:ext uri="{BB962C8B-B14F-4D97-AF65-F5344CB8AC3E}">
        <p14:creationId xmlns:p14="http://schemas.microsoft.com/office/powerpoint/2010/main" val="3152857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11</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a:latin typeface="Arial" pitchFamily="34" charset="0"/>
              <a:ea typeface="ＭＳ Ｐゴシック"/>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And so, when computing expression for transcripts, both the number of reads mapping to each transcript and the lengths of those transcripts must be taken into account.</a:t>
            </a:r>
            <a:endParaRPr lang="en-US" dirty="0"/>
          </a:p>
          <a:p>
            <a:endParaRPr lang="en-US" dirty="0"/>
          </a:p>
          <a:p>
            <a:r>
              <a:rPr lang="en-US" dirty="0"/>
              <a:t>The metric reported is often in units of FPKM.</a:t>
            </a:r>
          </a:p>
        </p:txBody>
      </p:sp>
      <p:sp>
        <p:nvSpPr>
          <p:cNvPr id="4" name="Slide Number Placeholder 3"/>
          <p:cNvSpPr>
            <a:spLocks noGrp="1"/>
          </p:cNvSpPr>
          <p:nvPr>
            <p:ph type="sldNum" sz="quarter" idx="10"/>
          </p:nvPr>
        </p:nvSpPr>
        <p:spPr/>
        <p:txBody>
          <a:bodyPr/>
          <a:lstStyle/>
          <a:p>
            <a:fld id="{485721AC-E243-BC49-81AA-4F9E33E1DB3C}" type="slidenum">
              <a:rPr lang="en-US" smtClean="0"/>
              <a:t>82</a:t>
            </a:fld>
            <a:endParaRPr lang="en-US"/>
          </a:p>
        </p:txBody>
      </p:sp>
    </p:spTree>
    <p:extLst>
      <p:ext uri="{BB962C8B-B14F-4D97-AF65-F5344CB8AC3E}">
        <p14:creationId xmlns:p14="http://schemas.microsoft.com/office/powerpoint/2010/main" val="27145344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Accurately estimating</a:t>
            </a:r>
            <a:r>
              <a:rPr lang="en-US" baseline="0" dirty="0"/>
              <a:t> transcript expression levels is actually much more complicated due to the fact that not all RNA-Seq reads are able to map uniquely to their corresponding transcript.</a:t>
            </a:r>
          </a:p>
          <a:p>
            <a:endParaRPr lang="en-US" baseline="0" dirty="0"/>
          </a:p>
          <a:p>
            <a:r>
              <a:rPr lang="en-US" baseline="0" dirty="0"/>
              <a:t>This is particularly the case for alternatively spliced transcripts.  Such transcripts are not entirely identical, but can share a substantial amount of sequence in common, differing at sites of splicing variation, such as due to skipped exons or from differential splice site selection.</a:t>
            </a:r>
          </a:p>
          <a:p>
            <a:endParaRPr lang="en-US" baseline="0" dirty="0"/>
          </a:p>
          <a:p>
            <a:r>
              <a:rPr lang="en-US" dirty="0"/>
              <a:t>Here’s an example of the problem,</a:t>
            </a:r>
            <a:r>
              <a:rPr lang="en-US" baseline="0" dirty="0"/>
              <a:t> where we have two isoforms A, B, with shared sequences in blue and isoform- unique sequences in yellow or red.  Reads mapping to either the yellow or red sequences will map uniquely and unambiguously.  However, the reads that map to the blue regions will map ambiguously.  It isn’t obvious as to which transcript the reads were derived.   Using sophisticated statistical inference methods, we can infer the likelihood of a blue read having been derived from one isoform or the other, by taking into account the number of uniquely mapping reads and the length of each isoform.</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84</a:t>
            </a:fld>
            <a:endParaRPr lang="en-US"/>
          </a:p>
        </p:txBody>
      </p:sp>
    </p:spTree>
    <p:extLst>
      <p:ext uri="{BB962C8B-B14F-4D97-AF65-F5344CB8AC3E}">
        <p14:creationId xmlns:p14="http://schemas.microsoft.com/office/powerpoint/2010/main" val="35769721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tools</a:t>
            </a:r>
            <a:r>
              <a:rPr lang="en-US" baseline="0" dirty="0"/>
              <a:t> available that implement these methods, which rely on the technique of expectation maximization.</a:t>
            </a:r>
          </a:p>
          <a:p>
            <a:endParaRPr lang="en-US" baseline="0" dirty="0"/>
          </a:p>
          <a:p>
            <a:r>
              <a:rPr lang="en-US" baseline="0" dirty="0"/>
              <a:t>Expectation maximization involves cycling between estimating parameters of a statistical model based on the data, and computing likelihood estimates of results from applying those model parameters.   </a:t>
            </a:r>
          </a:p>
          <a:p>
            <a:endParaRPr lang="en-US" baseline="0" dirty="0"/>
          </a:p>
          <a:p>
            <a:r>
              <a:rPr lang="en-US" baseline="0" dirty="0"/>
              <a:t>In this case, you can think of the algorithm as fractionally assigning the blue reads to each isoform and estimating the likelihood of those assignments.  With each iteration of the algorithm, the read assignments become more likely, and eventually the likelihood will converge to a maximum value.  Finally, the counts of reads assigned to each isoform </a:t>
            </a:r>
            <a:r>
              <a:rPr lang="en-US" baseline="0"/>
              <a:t>are reported.</a:t>
            </a:r>
            <a:endParaRPr lang="en-US" baseline="0" dirty="0"/>
          </a:p>
        </p:txBody>
      </p:sp>
      <p:sp>
        <p:nvSpPr>
          <p:cNvPr id="4" name="Slide Number Placeholder 3"/>
          <p:cNvSpPr>
            <a:spLocks noGrp="1"/>
          </p:cNvSpPr>
          <p:nvPr>
            <p:ph type="sldNum" sz="quarter" idx="10"/>
          </p:nvPr>
        </p:nvSpPr>
        <p:spPr/>
        <p:txBody>
          <a:bodyPr/>
          <a:lstStyle/>
          <a:p>
            <a:fld id="{485721AC-E243-BC49-81AA-4F9E33E1DB3C}" type="slidenum">
              <a:rPr lang="en-US" smtClean="0"/>
              <a:t>85</a:t>
            </a:fld>
            <a:endParaRPr lang="en-US"/>
          </a:p>
        </p:txBody>
      </p:sp>
    </p:spTree>
    <p:extLst>
      <p:ext uri="{BB962C8B-B14F-4D97-AF65-F5344CB8AC3E}">
        <p14:creationId xmlns:p14="http://schemas.microsoft.com/office/powerpoint/2010/main" val="1302293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In any case, the transcriptome reads that are generated from sequencing are often much shorter than the original transcript molecules they were derived from, and one of the key </a:t>
            </a:r>
            <a:r>
              <a:rPr lang="en-US" baseline="0" dirty="0" err="1"/>
              <a:t>bioinformatic</a:t>
            </a:r>
            <a:r>
              <a:rPr lang="en-US" baseline="0" dirty="0"/>
              <a:t> challenges is to reconstruct the original full length transcript from the shorter sequencing reads.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16</a:t>
            </a:fld>
            <a:endParaRPr lang="en-US"/>
          </a:p>
        </p:txBody>
      </p:sp>
    </p:spTree>
    <p:extLst>
      <p:ext uri="{BB962C8B-B14F-4D97-AF65-F5344CB8AC3E}">
        <p14:creationId xmlns:p14="http://schemas.microsoft.com/office/powerpoint/2010/main" val="1322215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 of the primary goals</a:t>
            </a:r>
            <a:r>
              <a:rPr lang="en-US" baseline="0" dirty="0"/>
              <a:t> in RNA-Seq studies is to reconstruct the transcripts from which the short reads were derived, and transcript reconstruction is often a prerequisite to downstream studies such as genome annotation or </a:t>
            </a:r>
            <a:r>
              <a:rPr lang="en-US" baseline="0" dirty="0" err="1"/>
              <a:t>diifferential</a:t>
            </a:r>
            <a:r>
              <a:rPr lang="en-US" baseline="0" dirty="0"/>
              <a:t> expression analysis.</a:t>
            </a:r>
            <a:endParaRPr lang="en-US" dirty="0"/>
          </a:p>
          <a:p>
            <a:endParaRPr lang="en-US" dirty="0"/>
          </a:p>
          <a:p>
            <a:r>
              <a:rPr lang="en-US" dirty="0"/>
              <a:t>Two general strategies</a:t>
            </a:r>
            <a:r>
              <a:rPr lang="en-US" baseline="0" dirty="0"/>
              <a:t> have been explored for reconstructing transcripts from RNA-Seq reads.  </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1D03F2D-FF1B-1547-BCC9-7E647B30FB26}"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75690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408269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656866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19035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D03F2D-FF1B-1547-BCC9-7E647B30FB26}"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31698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D03F2D-FF1B-1547-BCC9-7E647B30FB26}" type="datetimeFigureOut">
              <a:rPr lang="en-US" smtClean="0"/>
              <a:t>10/22/18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77114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D03F2D-FF1B-1547-BCC9-7E647B30FB26}" type="datetimeFigureOut">
              <a:rPr lang="en-US" smtClean="0"/>
              <a:t>10/22/18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9456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D03F2D-FF1B-1547-BCC9-7E647B30FB26}" type="datetimeFigureOut">
              <a:rPr lang="en-US" smtClean="0"/>
              <a:t>10/22/18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5240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03F2D-FF1B-1547-BCC9-7E647B30FB26}" type="datetimeFigureOut">
              <a:rPr lang="en-US" smtClean="0"/>
              <a:t>10/22/18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163282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6134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598472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03F2D-FF1B-1547-BCC9-7E647B30FB26}" type="datetimeFigureOut">
              <a:rPr lang="en-US" smtClean="0"/>
              <a:t>10/22/18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D0FFD-985F-B941-A880-7DABC98BE673}" type="slidenum">
              <a:rPr lang="en-US" smtClean="0"/>
              <a:t>‹#›</a:t>
            </a:fld>
            <a:endParaRPr lang="en-US"/>
          </a:p>
        </p:txBody>
      </p:sp>
    </p:spTree>
    <p:extLst>
      <p:ext uri="{BB962C8B-B14F-4D97-AF65-F5344CB8AC3E}">
        <p14:creationId xmlns:p14="http://schemas.microsoft.com/office/powerpoint/2010/main" val="4240518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fCd6B5HRaZ8"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s>
</file>

<file path=ppt/slides/_rels/slide5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0.png"/><Relationship Id="rId4" Type="http://schemas.openxmlformats.org/officeDocument/2006/relationships/image" Target="../media/image4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hyperlink" Target="https://github.com/trinityrnaseq/CSHLProgForBiol2018/tree/master/Exercise_1-counting_kmers" TargetMode="External"/><Relationship Id="rId4" Type="http://schemas.openxmlformats.org/officeDocument/2006/relationships/image" Target="../media/image5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3.emf"/></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github.com/trinityrnaseq/CSHLProgForBiol2018/tree/master/Exercise_2-aligned_reads_to_expression"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trinityrnaseq.github.io"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10" Type="http://schemas.openxmlformats.org/officeDocument/2006/relationships/image" Target="../media/image13.jpeg"/><Relationship Id="rId4" Type="http://schemas.openxmlformats.org/officeDocument/2006/relationships/image" Target="../media/image6.jpeg"/><Relationship Id="rId9"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73816" y="559480"/>
            <a:ext cx="2974845" cy="1962942"/>
          </a:xfrm>
          <a:prstGeom prst="rect">
            <a:avLst/>
          </a:prstGeom>
        </p:spPr>
      </p:pic>
      <p:sp>
        <p:nvSpPr>
          <p:cNvPr id="6" name="Title 5"/>
          <p:cNvSpPr>
            <a:spLocks noGrp="1"/>
          </p:cNvSpPr>
          <p:nvPr>
            <p:ph type="ctrTitle"/>
          </p:nvPr>
        </p:nvSpPr>
        <p:spPr>
          <a:xfrm>
            <a:off x="685800" y="2788982"/>
            <a:ext cx="7772400" cy="1470025"/>
          </a:xfrm>
        </p:spPr>
        <p:txBody>
          <a:bodyPr>
            <a:normAutofit fontScale="90000"/>
          </a:bodyPr>
          <a:lstStyle/>
          <a:p>
            <a:r>
              <a:rPr lang="en-US" dirty="0"/>
              <a:t>Intro to Transcriptomics</a:t>
            </a:r>
            <a:br>
              <a:rPr lang="en-US" dirty="0"/>
            </a:br>
            <a:r>
              <a:rPr lang="en-US" sz="3100" dirty="0"/>
              <a:t>Programming for Biologists</a:t>
            </a:r>
            <a:br>
              <a:rPr lang="en-US" sz="3100" dirty="0"/>
            </a:br>
            <a:r>
              <a:rPr lang="en-US" sz="3100" dirty="0"/>
              <a:t>CSHL 2018</a:t>
            </a:r>
          </a:p>
        </p:txBody>
      </p:sp>
      <p:sp>
        <p:nvSpPr>
          <p:cNvPr id="8" name="Subtitle 7"/>
          <p:cNvSpPr>
            <a:spLocks noGrp="1"/>
          </p:cNvSpPr>
          <p:nvPr>
            <p:ph type="subTitle" idx="1"/>
          </p:nvPr>
        </p:nvSpPr>
        <p:spPr>
          <a:xfrm>
            <a:off x="1371600" y="4762500"/>
            <a:ext cx="6400800" cy="1752600"/>
          </a:xfrm>
        </p:spPr>
        <p:txBody>
          <a:bodyPr/>
          <a:lstStyle/>
          <a:p>
            <a:r>
              <a:rPr lang="en-US" dirty="0"/>
              <a:t>Brian Haas</a:t>
            </a:r>
          </a:p>
          <a:p>
            <a:r>
              <a:rPr lang="en-US" dirty="0"/>
              <a:t>Broad Institute</a:t>
            </a:r>
          </a:p>
        </p:txBody>
      </p:sp>
    </p:spTree>
    <p:extLst>
      <p:ext uri="{BB962C8B-B14F-4D97-AF65-F5344CB8AC3E}">
        <p14:creationId xmlns:p14="http://schemas.microsoft.com/office/powerpoint/2010/main" val="119987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7" name="TextBox 6"/>
          <p:cNvSpPr txBox="1"/>
          <p:nvPr/>
        </p:nvSpPr>
        <p:spPr>
          <a:xfrm>
            <a:off x="2338113" y="1212247"/>
            <a:ext cx="4533212" cy="461665"/>
          </a:xfrm>
          <a:prstGeom prst="rect">
            <a:avLst/>
          </a:prstGeom>
          <a:noFill/>
        </p:spPr>
        <p:txBody>
          <a:bodyPr wrap="none" rtlCol="0">
            <a:spAutoFit/>
          </a:bodyPr>
          <a:lstStyle/>
          <a:p>
            <a:r>
              <a:rPr lang="en-US" sz="2400" dirty="0"/>
              <a:t>Popular choices for RNA-</a:t>
            </a:r>
            <a:r>
              <a:rPr lang="en-US" sz="2400" dirty="0" err="1"/>
              <a:t>Seq</a:t>
            </a:r>
            <a:r>
              <a:rPr lang="en-US" sz="2400" dirty="0"/>
              <a:t> today</a:t>
            </a:r>
          </a:p>
        </p:txBody>
      </p:sp>
      <p:sp>
        <p:nvSpPr>
          <p:cNvPr id="8" name="Rectangle 7"/>
          <p:cNvSpPr/>
          <p:nvPr/>
        </p:nvSpPr>
        <p:spPr>
          <a:xfrm>
            <a:off x="2632375" y="1933661"/>
            <a:ext cx="6293206" cy="245316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229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7" name="TextBox 6"/>
          <p:cNvSpPr txBox="1"/>
          <p:nvPr/>
        </p:nvSpPr>
        <p:spPr>
          <a:xfrm>
            <a:off x="2338113" y="1212247"/>
            <a:ext cx="4533212" cy="461665"/>
          </a:xfrm>
          <a:prstGeom prst="rect">
            <a:avLst/>
          </a:prstGeom>
          <a:noFill/>
        </p:spPr>
        <p:txBody>
          <a:bodyPr wrap="none" rtlCol="0">
            <a:spAutoFit/>
          </a:bodyPr>
          <a:lstStyle/>
          <a:p>
            <a:r>
              <a:rPr lang="en-US" sz="2400" dirty="0"/>
              <a:t>Popular choices for RNA-</a:t>
            </a:r>
            <a:r>
              <a:rPr lang="en-US" sz="2400" dirty="0" err="1"/>
              <a:t>Seq</a:t>
            </a:r>
            <a:r>
              <a:rPr lang="en-US" sz="2400" dirty="0"/>
              <a:t> today</a:t>
            </a:r>
          </a:p>
        </p:txBody>
      </p:sp>
      <p:sp>
        <p:nvSpPr>
          <p:cNvPr id="8" name="Rectangle 7"/>
          <p:cNvSpPr/>
          <p:nvPr/>
        </p:nvSpPr>
        <p:spPr>
          <a:xfrm>
            <a:off x="2632375" y="1933661"/>
            <a:ext cx="6293206" cy="245316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54876" y="1889786"/>
            <a:ext cx="2183238" cy="646331"/>
          </a:xfrm>
          <a:prstGeom prst="rect">
            <a:avLst/>
          </a:prstGeom>
          <a:noFill/>
        </p:spPr>
        <p:txBody>
          <a:bodyPr wrap="square" rtlCol="0">
            <a:spAutoFit/>
          </a:bodyPr>
          <a:lstStyle/>
          <a:p>
            <a:pPr algn="ctr"/>
            <a:r>
              <a:rPr lang="en-US" dirty="0"/>
              <a:t>[Current RNA-</a:t>
            </a:r>
            <a:r>
              <a:rPr lang="en-US" dirty="0" err="1"/>
              <a:t>Seq</a:t>
            </a:r>
            <a:r>
              <a:rPr lang="en-US" dirty="0"/>
              <a:t> workhorse]</a:t>
            </a:r>
          </a:p>
        </p:txBody>
      </p:sp>
      <p:sp>
        <p:nvSpPr>
          <p:cNvPr id="28" name="TextBox 27"/>
          <p:cNvSpPr txBox="1"/>
          <p:nvPr/>
        </p:nvSpPr>
        <p:spPr>
          <a:xfrm>
            <a:off x="3023560" y="4029113"/>
            <a:ext cx="3051996" cy="646331"/>
          </a:xfrm>
          <a:prstGeom prst="rect">
            <a:avLst/>
          </a:prstGeom>
          <a:solidFill>
            <a:srgbClr val="FFFFFF"/>
          </a:solidFill>
        </p:spPr>
        <p:txBody>
          <a:bodyPr wrap="square" rtlCol="0">
            <a:spAutoFit/>
          </a:bodyPr>
          <a:lstStyle/>
          <a:p>
            <a:pPr algn="ctr"/>
            <a:r>
              <a:rPr lang="en-US" dirty="0"/>
              <a:t>[Full-length single</a:t>
            </a:r>
            <a:br>
              <a:rPr lang="en-US" dirty="0"/>
            </a:br>
            <a:r>
              <a:rPr lang="en-US" dirty="0"/>
              <a:t> molecule sequencing]</a:t>
            </a:r>
          </a:p>
        </p:txBody>
      </p:sp>
      <p:sp>
        <p:nvSpPr>
          <p:cNvPr id="13" name="TextBox 12"/>
          <p:cNvSpPr txBox="1"/>
          <p:nvPr/>
        </p:nvSpPr>
        <p:spPr>
          <a:xfrm>
            <a:off x="6299672" y="3521727"/>
            <a:ext cx="2814448" cy="923330"/>
          </a:xfrm>
          <a:prstGeom prst="rect">
            <a:avLst/>
          </a:prstGeom>
          <a:solidFill>
            <a:srgbClr val="FFFFFF"/>
          </a:solidFill>
        </p:spPr>
        <p:txBody>
          <a:bodyPr wrap="square" rtlCol="0">
            <a:spAutoFit/>
          </a:bodyPr>
          <a:lstStyle/>
          <a:p>
            <a:r>
              <a:rPr lang="en-US" dirty="0"/>
              <a:t>[Newly emerging technology for full-length single molecule sequencing]</a:t>
            </a:r>
          </a:p>
        </p:txBody>
      </p:sp>
      <p:sp>
        <p:nvSpPr>
          <p:cNvPr id="14" name="Rectangle 13"/>
          <p:cNvSpPr/>
          <p:nvPr/>
        </p:nvSpPr>
        <p:spPr>
          <a:xfrm>
            <a:off x="0" y="1673912"/>
            <a:ext cx="2338114"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047759" y="3968451"/>
            <a:ext cx="2913769"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272777" y="3521727"/>
            <a:ext cx="2841342" cy="28991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1715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6.29.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900" y="266700"/>
            <a:ext cx="8204200" cy="6324600"/>
          </a:xfrm>
          <a:prstGeom prst="rect">
            <a:avLst/>
          </a:prstGeom>
        </p:spPr>
      </p:pic>
      <p:sp>
        <p:nvSpPr>
          <p:cNvPr id="5" name="TextBox 4"/>
          <p:cNvSpPr txBox="1"/>
          <p:nvPr/>
        </p:nvSpPr>
        <p:spPr>
          <a:xfrm>
            <a:off x="2510906" y="6239253"/>
            <a:ext cx="4968027" cy="369332"/>
          </a:xfrm>
          <a:prstGeom prst="rect">
            <a:avLst/>
          </a:prstGeom>
          <a:noFill/>
        </p:spPr>
        <p:txBody>
          <a:bodyPr wrap="none" rtlCol="0">
            <a:spAutoFit/>
          </a:bodyPr>
          <a:lstStyle/>
          <a:p>
            <a:r>
              <a:rPr lang="en-US" dirty="0">
                <a:hlinkClick r:id="rId3"/>
              </a:rPr>
              <a:t>https://</a:t>
            </a:r>
            <a:r>
              <a:rPr lang="en-US" dirty="0" err="1">
                <a:hlinkClick r:id="rId3"/>
              </a:rPr>
              <a:t>www.youtube.com</a:t>
            </a:r>
            <a:r>
              <a:rPr lang="en-US" dirty="0">
                <a:hlinkClick r:id="rId3"/>
              </a:rPr>
              <a:t>/</a:t>
            </a:r>
            <a:r>
              <a:rPr lang="en-US" dirty="0" err="1">
                <a:hlinkClick r:id="rId3"/>
              </a:rPr>
              <a:t>watch?v</a:t>
            </a:r>
            <a:r>
              <a:rPr lang="en-US" dirty="0">
                <a:hlinkClick r:id="rId3"/>
              </a:rPr>
              <a:t>=fCd6B5HRaZ8</a:t>
            </a:r>
            <a:endParaRPr lang="en-US" dirty="0"/>
          </a:p>
        </p:txBody>
      </p:sp>
      <p:sp>
        <p:nvSpPr>
          <p:cNvPr id="6" name="TextBox 5"/>
          <p:cNvSpPr txBox="1"/>
          <p:nvPr/>
        </p:nvSpPr>
        <p:spPr>
          <a:xfrm>
            <a:off x="2408716" y="310497"/>
            <a:ext cx="5827036" cy="584776"/>
          </a:xfrm>
          <a:prstGeom prst="rect">
            <a:avLst/>
          </a:prstGeom>
          <a:solidFill>
            <a:srgbClr val="FFFFFF"/>
          </a:solidFill>
        </p:spPr>
        <p:txBody>
          <a:bodyPr wrap="none" rtlCol="0">
            <a:spAutoFit/>
          </a:bodyPr>
          <a:lstStyle/>
          <a:p>
            <a:r>
              <a:rPr lang="en-US" sz="3200" b="1" dirty="0" err="1"/>
              <a:t>Illumina</a:t>
            </a:r>
            <a:r>
              <a:rPr lang="en-US" sz="3200" b="1" dirty="0"/>
              <a:t> Sequencing by Synthesis</a:t>
            </a:r>
          </a:p>
        </p:txBody>
      </p:sp>
      <p:sp>
        <p:nvSpPr>
          <p:cNvPr id="7" name="Rectangle 6"/>
          <p:cNvSpPr/>
          <p:nvPr/>
        </p:nvSpPr>
        <p:spPr>
          <a:xfrm>
            <a:off x="576632" y="5927297"/>
            <a:ext cx="4014528" cy="3849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9354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lstStyle/>
          <a:p>
            <a:r>
              <a:rPr lang="en-US" dirty="0"/>
              <a:t>Overview of RNA-Seq</a:t>
            </a:r>
          </a:p>
        </p:txBody>
      </p:sp>
      <p:pic>
        <p:nvPicPr>
          <p:cNvPr id="4" name="Picture 3"/>
          <p:cNvPicPr>
            <a:picLocks noChangeAspect="1"/>
          </p:cNvPicPr>
          <p:nvPr/>
        </p:nvPicPr>
        <p:blipFill>
          <a:blip r:embed="rId2"/>
          <a:stretch>
            <a:fillRect/>
          </a:stretch>
        </p:blipFill>
        <p:spPr>
          <a:xfrm>
            <a:off x="751495" y="940837"/>
            <a:ext cx="7662197" cy="5108131"/>
          </a:xfrm>
          <a:prstGeom prst="rect">
            <a:avLst/>
          </a:prstGeom>
        </p:spPr>
      </p:pic>
      <p:sp>
        <p:nvSpPr>
          <p:cNvPr id="5" name="TextBox 4"/>
          <p:cNvSpPr txBox="1"/>
          <p:nvPr/>
        </p:nvSpPr>
        <p:spPr>
          <a:xfrm>
            <a:off x="84390" y="6447276"/>
            <a:ext cx="7912242" cy="338554"/>
          </a:xfrm>
          <a:prstGeom prst="rect">
            <a:avLst/>
          </a:prstGeom>
          <a:noFill/>
        </p:spPr>
        <p:txBody>
          <a:bodyPr wrap="none" rtlCol="0">
            <a:spAutoFit/>
          </a:bodyPr>
          <a:lstStyle/>
          <a:p>
            <a:r>
              <a:rPr lang="en-US" sz="1600" dirty="0"/>
              <a:t>From: http://www2.fml.tuebingen.mpg.de/</a:t>
            </a:r>
            <a:r>
              <a:rPr lang="en-US" sz="1600" dirty="0" err="1"/>
              <a:t>raetsch</a:t>
            </a:r>
            <a:r>
              <a:rPr lang="en-US" sz="1600" dirty="0"/>
              <a:t>/members/research/</a:t>
            </a:r>
            <a:r>
              <a:rPr lang="en-US" sz="1600" dirty="0" err="1"/>
              <a:t>transcriptomics.html</a:t>
            </a:r>
            <a:endParaRPr lang="en-US" sz="1600" dirty="0"/>
          </a:p>
        </p:txBody>
      </p:sp>
    </p:spTree>
    <p:extLst>
      <p:ext uri="{BB962C8B-B14F-4D97-AF65-F5344CB8AC3E}">
        <p14:creationId xmlns:p14="http://schemas.microsoft.com/office/powerpoint/2010/main" val="3971070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Common Data Formats for RNA-</a:t>
            </a:r>
            <a:r>
              <a:rPr lang="en-US" dirty="0" err="1"/>
              <a:t>Seq</a:t>
            </a:r>
            <a:endParaRPr lang="en-US" dirty="0"/>
          </a:p>
        </p:txBody>
      </p:sp>
      <p:sp>
        <p:nvSpPr>
          <p:cNvPr id="5" name="TextBox 4"/>
          <p:cNvSpPr txBox="1"/>
          <p:nvPr/>
        </p:nvSpPr>
        <p:spPr>
          <a:xfrm>
            <a:off x="593750" y="2089155"/>
            <a:ext cx="6801862" cy="646331"/>
          </a:xfrm>
          <a:prstGeom prst="rect">
            <a:avLst/>
          </a:prstGeom>
          <a:noFill/>
          <a:ln>
            <a:solidFill>
              <a:schemeClr val="tx1"/>
            </a:solidFill>
          </a:ln>
        </p:spPr>
        <p:txBody>
          <a:bodyPr wrap="none" rtlCol="0">
            <a:spAutoFit/>
          </a:bodyPr>
          <a:lstStyle/>
          <a:p>
            <a:r>
              <a:rPr lang="en-US" dirty="0"/>
              <a:t>&gt;61DFRAAXX100204:1:100:10494:3070/1</a:t>
            </a:r>
          </a:p>
          <a:p>
            <a:r>
              <a:rPr lang="en-US" dirty="0"/>
              <a:t>AAACAACAGGGCACATTGTCACTCTTGTATTTGAAAAACACTTTCCGGCCAT</a:t>
            </a:r>
          </a:p>
        </p:txBody>
      </p:sp>
      <p:sp>
        <p:nvSpPr>
          <p:cNvPr id="6" name="TextBox 5"/>
          <p:cNvSpPr txBox="1"/>
          <p:nvPr/>
        </p:nvSpPr>
        <p:spPr>
          <a:xfrm>
            <a:off x="587182" y="1597583"/>
            <a:ext cx="1535284" cy="646331"/>
          </a:xfrm>
          <a:prstGeom prst="rect">
            <a:avLst/>
          </a:prstGeom>
          <a:noFill/>
        </p:spPr>
        <p:txBody>
          <a:bodyPr wrap="none" rtlCol="0">
            <a:spAutoFit/>
          </a:bodyPr>
          <a:lstStyle/>
          <a:p>
            <a:r>
              <a:rPr lang="en-US" dirty="0"/>
              <a:t>FASTA format:</a:t>
            </a:r>
          </a:p>
          <a:p>
            <a:endParaRPr lang="en-US" dirty="0"/>
          </a:p>
        </p:txBody>
      </p:sp>
      <p:sp>
        <p:nvSpPr>
          <p:cNvPr id="7" name="TextBox 6"/>
          <p:cNvSpPr txBox="1"/>
          <p:nvPr/>
        </p:nvSpPr>
        <p:spPr>
          <a:xfrm>
            <a:off x="573530" y="3249765"/>
            <a:ext cx="1557037" cy="369332"/>
          </a:xfrm>
          <a:prstGeom prst="rect">
            <a:avLst/>
          </a:prstGeom>
          <a:noFill/>
        </p:spPr>
        <p:txBody>
          <a:bodyPr wrap="none" rtlCol="0">
            <a:spAutoFit/>
          </a:bodyPr>
          <a:lstStyle/>
          <a:p>
            <a:r>
              <a:rPr lang="en-US" dirty="0"/>
              <a:t>FASTQ format:</a:t>
            </a:r>
          </a:p>
        </p:txBody>
      </p:sp>
      <p:sp>
        <p:nvSpPr>
          <p:cNvPr id="8" name="TextBox 7"/>
          <p:cNvSpPr txBox="1"/>
          <p:nvPr/>
        </p:nvSpPr>
        <p:spPr>
          <a:xfrm>
            <a:off x="614495" y="3714682"/>
            <a:ext cx="6801862" cy="1200329"/>
          </a:xfrm>
          <a:prstGeom prst="rect">
            <a:avLst/>
          </a:prstGeom>
          <a:noFill/>
          <a:ln>
            <a:solidFill>
              <a:srgbClr val="000000"/>
            </a:solidFill>
          </a:ln>
        </p:spPr>
        <p:txBody>
          <a:bodyPr wrap="none" rtlCol="0">
            <a:spAutoFit/>
          </a:bodyPr>
          <a:lstStyle/>
          <a:p>
            <a:r>
              <a:rPr lang="en-US" dirty="0"/>
              <a:t>@61DFRAAXX100204:1:100:10494:3070/1</a:t>
            </a:r>
          </a:p>
          <a:p>
            <a:r>
              <a:rPr lang="en-US" dirty="0"/>
              <a:t>AAACAACAGGGCACATTGTCACTCTTGTATTTGAAAAACACTTTCCGGCCAT</a:t>
            </a:r>
          </a:p>
          <a:p>
            <a:r>
              <a:rPr lang="en-US" dirty="0"/>
              <a:t>+</a:t>
            </a:r>
          </a:p>
          <a:p>
            <a:r>
              <a:rPr lang="en-US" dirty="0"/>
              <a:t>ACCCCCCCCCCCCCCCCCCCCCCCCCCCCCBC?CCCCCCCCC@@CACCCCCA</a:t>
            </a:r>
          </a:p>
        </p:txBody>
      </p:sp>
      <p:grpSp>
        <p:nvGrpSpPr>
          <p:cNvPr id="13" name="Group 12"/>
          <p:cNvGrpSpPr/>
          <p:nvPr/>
        </p:nvGrpSpPr>
        <p:grpSpPr>
          <a:xfrm>
            <a:off x="4995622" y="5085991"/>
            <a:ext cx="2749471" cy="806280"/>
            <a:chOff x="4995622" y="5085991"/>
            <a:chExt cx="2749471" cy="806280"/>
          </a:xfrm>
        </p:grpSpPr>
        <p:cxnSp>
          <p:nvCxnSpPr>
            <p:cNvPr id="10" name="Straight Arrow Connector 9"/>
            <p:cNvCxnSpPr/>
            <p:nvPr/>
          </p:nvCxnSpPr>
          <p:spPr>
            <a:xfrm flipV="1">
              <a:off x="5516783" y="5085991"/>
              <a:ext cx="0" cy="4369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995622" y="5522939"/>
              <a:ext cx="2749471" cy="369332"/>
            </a:xfrm>
            <a:prstGeom prst="rect">
              <a:avLst/>
            </a:prstGeom>
            <a:noFill/>
          </p:spPr>
          <p:txBody>
            <a:bodyPr wrap="none" rtlCol="0">
              <a:spAutoFit/>
            </a:bodyPr>
            <a:lstStyle/>
            <a:p>
              <a:r>
                <a:rPr lang="en-US" dirty="0" err="1"/>
                <a:t>AsciiEncodedQual</a:t>
              </a:r>
              <a:r>
                <a:rPr lang="en-US" dirty="0"/>
                <a:t> (‘C’) = </a:t>
              </a:r>
              <a:r>
                <a:rPr lang="en-US" b="1" dirty="0"/>
                <a:t>64</a:t>
              </a:r>
            </a:p>
          </p:txBody>
        </p:sp>
      </p:grpSp>
      <p:sp>
        <p:nvSpPr>
          <p:cNvPr id="12" name="TextBox 11"/>
          <p:cNvSpPr txBox="1"/>
          <p:nvPr/>
        </p:nvSpPr>
        <p:spPr>
          <a:xfrm>
            <a:off x="614495" y="5098987"/>
            <a:ext cx="4960237" cy="369332"/>
          </a:xfrm>
          <a:prstGeom prst="rect">
            <a:avLst/>
          </a:prstGeom>
          <a:noFill/>
        </p:spPr>
        <p:txBody>
          <a:bodyPr wrap="none" rtlCol="0">
            <a:spAutoFit/>
          </a:bodyPr>
          <a:lstStyle/>
          <a:p>
            <a:r>
              <a:rPr lang="en-US" dirty="0" err="1"/>
              <a:t>AsciiEncodedQual</a:t>
            </a:r>
            <a:r>
              <a:rPr lang="en-US" dirty="0"/>
              <a:t>(x) = -10 * log10(</a:t>
            </a:r>
            <a:r>
              <a:rPr lang="en-US" dirty="0" err="1"/>
              <a:t>Pwrong</a:t>
            </a:r>
            <a:r>
              <a:rPr lang="en-US" dirty="0"/>
              <a:t>(x)) + 33</a:t>
            </a:r>
          </a:p>
        </p:txBody>
      </p:sp>
      <p:sp>
        <p:nvSpPr>
          <p:cNvPr id="14" name="TextBox 13"/>
          <p:cNvSpPr txBox="1"/>
          <p:nvPr/>
        </p:nvSpPr>
        <p:spPr>
          <a:xfrm>
            <a:off x="885416" y="5967040"/>
            <a:ext cx="5750292" cy="369332"/>
          </a:xfrm>
          <a:prstGeom prst="rect">
            <a:avLst/>
          </a:prstGeom>
          <a:noFill/>
        </p:spPr>
        <p:txBody>
          <a:bodyPr wrap="none" rtlCol="0">
            <a:spAutoFit/>
          </a:bodyPr>
          <a:lstStyle/>
          <a:p>
            <a:r>
              <a:rPr lang="en-US" dirty="0"/>
              <a:t>So, </a:t>
            </a:r>
            <a:r>
              <a:rPr lang="en-US" dirty="0" err="1"/>
              <a:t>Pwrong</a:t>
            </a:r>
            <a:r>
              <a:rPr lang="en-US" dirty="0"/>
              <a:t>(‘C’) =  10^( (</a:t>
            </a:r>
            <a:r>
              <a:rPr lang="en-US" b="1" dirty="0"/>
              <a:t>64</a:t>
            </a:r>
            <a:r>
              <a:rPr lang="en-US" dirty="0"/>
              <a:t>-33/ (-10) )  = 10^-3.4   =  </a:t>
            </a:r>
            <a:r>
              <a:rPr lang="en-US" b="1" dirty="0"/>
              <a:t>0.0004 </a:t>
            </a:r>
            <a:r>
              <a:rPr lang="en-US" dirty="0"/>
              <a:t>  </a:t>
            </a:r>
          </a:p>
        </p:txBody>
      </p:sp>
      <p:grpSp>
        <p:nvGrpSpPr>
          <p:cNvPr id="9" name="Group 8"/>
          <p:cNvGrpSpPr/>
          <p:nvPr/>
        </p:nvGrpSpPr>
        <p:grpSpPr>
          <a:xfrm>
            <a:off x="7518746" y="3990841"/>
            <a:ext cx="1505979" cy="910274"/>
            <a:chOff x="7518746" y="3990841"/>
            <a:chExt cx="1505979" cy="910274"/>
          </a:xfrm>
        </p:grpSpPr>
        <p:sp>
          <p:nvSpPr>
            <p:cNvPr id="3" name="TextBox 2"/>
            <p:cNvSpPr txBox="1"/>
            <p:nvPr/>
          </p:nvSpPr>
          <p:spPr>
            <a:xfrm>
              <a:off x="7518789" y="3990841"/>
              <a:ext cx="656700" cy="369332"/>
            </a:xfrm>
            <a:prstGeom prst="rect">
              <a:avLst/>
            </a:prstGeom>
            <a:noFill/>
          </p:spPr>
          <p:txBody>
            <a:bodyPr wrap="none" rtlCol="0">
              <a:spAutoFit/>
            </a:bodyPr>
            <a:lstStyle/>
            <a:p>
              <a:r>
                <a:rPr lang="en-US" dirty="0"/>
                <a:t>Read</a:t>
              </a:r>
            </a:p>
          </p:txBody>
        </p:sp>
        <p:sp>
          <p:nvSpPr>
            <p:cNvPr id="4" name="TextBox 3"/>
            <p:cNvSpPr txBox="1"/>
            <p:nvPr/>
          </p:nvSpPr>
          <p:spPr>
            <a:xfrm>
              <a:off x="7518746" y="4531783"/>
              <a:ext cx="1505979" cy="369332"/>
            </a:xfrm>
            <a:prstGeom prst="rect">
              <a:avLst/>
            </a:prstGeom>
            <a:noFill/>
          </p:spPr>
          <p:txBody>
            <a:bodyPr wrap="none" rtlCol="0">
              <a:spAutoFit/>
            </a:bodyPr>
            <a:lstStyle/>
            <a:p>
              <a:r>
                <a:rPr lang="en-US" dirty="0"/>
                <a:t>Quality values</a:t>
              </a:r>
            </a:p>
          </p:txBody>
        </p:sp>
      </p:grpSp>
    </p:spTree>
    <p:extLst>
      <p:ext uri="{BB962C8B-B14F-4D97-AF65-F5344CB8AC3E}">
        <p14:creationId xmlns:p14="http://schemas.microsoft.com/office/powerpoint/2010/main" val="47633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93"/>
            <a:ext cx="8229600" cy="1143000"/>
          </a:xfrm>
        </p:spPr>
        <p:txBody>
          <a:bodyPr/>
          <a:lstStyle/>
          <a:p>
            <a:r>
              <a:rPr lang="en-US" dirty="0"/>
              <a:t>Paired-end Sequences</a:t>
            </a:r>
          </a:p>
        </p:txBody>
      </p:sp>
      <p:sp>
        <p:nvSpPr>
          <p:cNvPr id="4" name="TextBox 3"/>
          <p:cNvSpPr txBox="1"/>
          <p:nvPr/>
        </p:nvSpPr>
        <p:spPr>
          <a:xfrm>
            <a:off x="1078780" y="3456541"/>
            <a:ext cx="6801862" cy="1200329"/>
          </a:xfrm>
          <a:prstGeom prst="rect">
            <a:avLst/>
          </a:prstGeom>
          <a:noFill/>
          <a:ln>
            <a:solidFill>
              <a:srgbClr val="000090"/>
            </a:solidFill>
          </a:ln>
        </p:spPr>
        <p:txBody>
          <a:bodyPr wrap="none" rtlCol="0">
            <a:spAutoFit/>
          </a:bodyPr>
          <a:lstStyle/>
          <a:p>
            <a:r>
              <a:rPr lang="en-US" dirty="0"/>
              <a:t>@61DFRAAXX100204:1:100:10494:3070/1</a:t>
            </a:r>
          </a:p>
          <a:p>
            <a:r>
              <a:rPr lang="en-US" dirty="0"/>
              <a:t>AAACAACAGGGCACATTGTCACTCTTGTATTTGAAAAACACTTTCCGGCCAT</a:t>
            </a:r>
          </a:p>
          <a:p>
            <a:r>
              <a:rPr lang="en-US" dirty="0"/>
              <a:t>+</a:t>
            </a:r>
          </a:p>
          <a:p>
            <a:r>
              <a:rPr lang="en-US" dirty="0"/>
              <a:t>ACCCCCCCCCCCCCCCCCCCCCCCCCCCCCBC?CCCCCCCCC@@CACCCCCA</a:t>
            </a:r>
          </a:p>
        </p:txBody>
      </p:sp>
      <p:sp>
        <p:nvSpPr>
          <p:cNvPr id="5" name="TextBox 4"/>
          <p:cNvSpPr txBox="1"/>
          <p:nvPr/>
        </p:nvSpPr>
        <p:spPr>
          <a:xfrm>
            <a:off x="1078780" y="4925207"/>
            <a:ext cx="6840334" cy="1200329"/>
          </a:xfrm>
          <a:prstGeom prst="rect">
            <a:avLst/>
          </a:prstGeom>
          <a:noFill/>
          <a:ln>
            <a:solidFill>
              <a:srgbClr val="FF0000"/>
            </a:solidFill>
          </a:ln>
        </p:spPr>
        <p:txBody>
          <a:bodyPr wrap="none" rtlCol="0">
            <a:spAutoFit/>
          </a:bodyPr>
          <a:lstStyle/>
          <a:p>
            <a:r>
              <a:rPr lang="en-US" dirty="0"/>
              <a:t>@61DFRAAXX100204:1:100:10494:3070/2</a:t>
            </a:r>
          </a:p>
          <a:p>
            <a:r>
              <a:rPr lang="en-US" dirty="0"/>
              <a:t>CTCAAATGGTTAATTCTCAGGCTGCAAATATTCGTTCAGGATGGAAGAACA</a:t>
            </a:r>
          </a:p>
          <a:p>
            <a:r>
              <a:rPr lang="en-US" dirty="0"/>
              <a:t>+</a:t>
            </a:r>
          </a:p>
          <a:p>
            <a:r>
              <a:rPr lang="en-US" dirty="0"/>
              <a:t>C&lt;CCCCCCCACCCCCCCCCCCCCCCCCCCCCCCCCCCCCCCCCCCCCCBCCCC</a:t>
            </a:r>
          </a:p>
        </p:txBody>
      </p:sp>
      <p:pic>
        <p:nvPicPr>
          <p:cNvPr id="6" name="Picture 5" descr="Screen Shot 2012-10-22 at 3.30.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90" y="1259927"/>
            <a:ext cx="7251700" cy="1130300"/>
          </a:xfrm>
          <a:prstGeom prst="rect">
            <a:avLst/>
          </a:prstGeom>
        </p:spPr>
      </p:pic>
      <p:sp>
        <p:nvSpPr>
          <p:cNvPr id="7" name="TextBox 6"/>
          <p:cNvSpPr txBox="1"/>
          <p:nvPr/>
        </p:nvSpPr>
        <p:spPr>
          <a:xfrm>
            <a:off x="1078780" y="2348586"/>
            <a:ext cx="5876879" cy="1384995"/>
          </a:xfrm>
          <a:prstGeom prst="rect">
            <a:avLst/>
          </a:prstGeom>
          <a:noFill/>
        </p:spPr>
        <p:txBody>
          <a:bodyPr wrap="none" rtlCol="0">
            <a:spAutoFit/>
          </a:bodyPr>
          <a:lstStyle/>
          <a:p>
            <a:r>
              <a:rPr lang="en-US" sz="2800" dirty="0"/>
              <a:t>Two </a:t>
            </a:r>
            <a:r>
              <a:rPr lang="en-US" sz="2800" dirty="0" err="1"/>
              <a:t>FastQ</a:t>
            </a:r>
            <a:r>
              <a:rPr lang="en-US" sz="2800" dirty="0"/>
              <a:t> files, read name indicates</a:t>
            </a:r>
            <a:br>
              <a:rPr lang="en-US" sz="2800" dirty="0"/>
            </a:br>
            <a:r>
              <a:rPr lang="en-US" sz="2800" dirty="0"/>
              <a:t>left (</a:t>
            </a:r>
            <a:r>
              <a:rPr lang="en-US" sz="2800" dirty="0">
                <a:solidFill>
                  <a:srgbClr val="0000FF"/>
                </a:solidFill>
              </a:rPr>
              <a:t>/1</a:t>
            </a:r>
            <a:r>
              <a:rPr lang="en-US" sz="2800" dirty="0"/>
              <a:t>) or right (</a:t>
            </a:r>
            <a:r>
              <a:rPr lang="en-US" sz="2800" dirty="0">
                <a:solidFill>
                  <a:srgbClr val="FF0000"/>
                </a:solidFill>
              </a:rPr>
              <a:t>/2</a:t>
            </a:r>
            <a:r>
              <a:rPr lang="en-US" sz="2800" dirty="0"/>
              <a:t>) read of paired-end</a:t>
            </a:r>
          </a:p>
          <a:p>
            <a:endParaRPr lang="en-US" sz="2800" dirty="0"/>
          </a:p>
        </p:txBody>
      </p:sp>
    </p:spTree>
    <p:extLst>
      <p:ext uri="{BB962C8B-B14F-4D97-AF65-F5344CB8AC3E}">
        <p14:creationId xmlns:p14="http://schemas.microsoft.com/office/powerpoint/2010/main" val="2220848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noAutofit/>
          </a:bodyPr>
          <a:lstStyle/>
          <a:p>
            <a:r>
              <a:rPr lang="en-US" sz="3200" dirty="0"/>
              <a:t>RNA-</a:t>
            </a:r>
            <a:r>
              <a:rPr lang="en-US" sz="3200" dirty="0" err="1"/>
              <a:t>Seq</a:t>
            </a:r>
            <a:r>
              <a:rPr lang="en-US" sz="3200" dirty="0"/>
              <a:t> Challenge: Transcript Reconstruction</a:t>
            </a:r>
          </a:p>
        </p:txBody>
      </p:sp>
      <p:pic>
        <p:nvPicPr>
          <p:cNvPr id="4" name="Picture 3"/>
          <p:cNvPicPr>
            <a:picLocks noChangeAspect="1"/>
          </p:cNvPicPr>
          <p:nvPr/>
        </p:nvPicPr>
        <p:blipFill>
          <a:blip r:embed="rId3"/>
          <a:stretch>
            <a:fillRect/>
          </a:stretch>
        </p:blipFill>
        <p:spPr>
          <a:xfrm>
            <a:off x="751495" y="940837"/>
            <a:ext cx="7662197" cy="5108131"/>
          </a:xfrm>
          <a:prstGeom prst="rect">
            <a:avLst/>
          </a:prstGeom>
        </p:spPr>
      </p:pic>
      <p:sp>
        <p:nvSpPr>
          <p:cNvPr id="5" name="TextBox 4"/>
          <p:cNvSpPr txBox="1"/>
          <p:nvPr/>
        </p:nvSpPr>
        <p:spPr>
          <a:xfrm>
            <a:off x="-31071" y="6562728"/>
            <a:ext cx="6524818" cy="276999"/>
          </a:xfrm>
          <a:prstGeom prst="rect">
            <a:avLst/>
          </a:prstGeom>
          <a:noFill/>
        </p:spPr>
        <p:txBody>
          <a:bodyPr wrap="none" rtlCol="0">
            <a:spAutoFit/>
          </a:bodyPr>
          <a:lstStyle/>
          <a:p>
            <a:r>
              <a:rPr lang="en-US" sz="1200" dirty="0"/>
              <a:t>Adapted from: http://www2.fml.tuebingen.mpg.de/</a:t>
            </a:r>
            <a:r>
              <a:rPr lang="en-US" sz="1200" dirty="0" err="1"/>
              <a:t>raetsch</a:t>
            </a:r>
            <a:r>
              <a:rPr lang="en-US" sz="1200" dirty="0"/>
              <a:t>/members/research/</a:t>
            </a:r>
            <a:r>
              <a:rPr lang="en-US" sz="1200" dirty="0" err="1"/>
              <a:t>transcriptomics.html</a:t>
            </a:r>
            <a:endParaRPr lang="en-US" sz="1200" dirty="0"/>
          </a:p>
        </p:txBody>
      </p:sp>
      <p:grpSp>
        <p:nvGrpSpPr>
          <p:cNvPr id="11" name="Group 10"/>
          <p:cNvGrpSpPr/>
          <p:nvPr/>
        </p:nvGrpSpPr>
        <p:grpSpPr>
          <a:xfrm>
            <a:off x="321444" y="3121487"/>
            <a:ext cx="2201406" cy="2994910"/>
            <a:chOff x="321444" y="3121487"/>
            <a:chExt cx="2201406" cy="2994910"/>
          </a:xfrm>
        </p:grpSpPr>
        <p:grpSp>
          <p:nvGrpSpPr>
            <p:cNvPr id="9" name="Group 8"/>
            <p:cNvGrpSpPr/>
            <p:nvPr/>
          </p:nvGrpSpPr>
          <p:grpSpPr>
            <a:xfrm>
              <a:off x="786146" y="3121487"/>
              <a:ext cx="1451349" cy="2328419"/>
              <a:chOff x="846620" y="3124718"/>
              <a:chExt cx="1451349" cy="2328419"/>
            </a:xfrm>
          </p:grpSpPr>
          <p:cxnSp>
            <p:nvCxnSpPr>
              <p:cNvPr id="6" name="Straight Arrow Connector 5"/>
              <p:cNvCxnSpPr/>
              <p:nvPr/>
            </p:nvCxnSpPr>
            <p:spPr>
              <a:xfrm flipV="1">
                <a:off x="846620" y="3124718"/>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46620" y="5453137"/>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21444" y="5470066"/>
              <a:ext cx="2201406" cy="646331"/>
            </a:xfrm>
            <a:prstGeom prst="rect">
              <a:avLst/>
            </a:prstGeom>
            <a:noFill/>
          </p:spPr>
          <p:txBody>
            <a:bodyPr wrap="none" rtlCol="0">
              <a:spAutoFit/>
            </a:bodyPr>
            <a:lstStyle/>
            <a:p>
              <a:r>
                <a:rPr lang="en-US" dirty="0">
                  <a:ln>
                    <a:solidFill>
                      <a:srgbClr val="660066"/>
                    </a:solidFill>
                  </a:ln>
                </a:rPr>
                <a:t>Reconstruct original </a:t>
              </a:r>
              <a:br>
                <a:rPr lang="en-US" dirty="0">
                  <a:ln>
                    <a:solidFill>
                      <a:srgbClr val="660066"/>
                    </a:solidFill>
                  </a:ln>
                </a:rPr>
              </a:br>
              <a:r>
                <a:rPr lang="en-US" dirty="0">
                  <a:ln>
                    <a:solidFill>
                      <a:srgbClr val="660066"/>
                    </a:solidFill>
                  </a:ln>
                </a:rPr>
                <a:t>full-length transcripts</a:t>
              </a:r>
            </a:p>
          </p:txBody>
        </p:sp>
      </p:grpSp>
      <p:pic>
        <p:nvPicPr>
          <p:cNvPr id="12" name="Picture 11"/>
          <p:cNvPicPr>
            <a:picLocks noChangeAspect="1"/>
          </p:cNvPicPr>
          <p:nvPr/>
        </p:nvPicPr>
        <p:blipFill>
          <a:blip r:embed="rId4"/>
          <a:stretch>
            <a:fillRect/>
          </a:stretch>
        </p:blipFill>
        <p:spPr>
          <a:xfrm>
            <a:off x="6493747" y="2382580"/>
            <a:ext cx="2315090" cy="1625670"/>
          </a:xfrm>
          <a:prstGeom prst="rect">
            <a:avLst/>
          </a:prstGeom>
        </p:spPr>
      </p:pic>
      <p:sp>
        <p:nvSpPr>
          <p:cNvPr id="13" name="TextBox 12"/>
          <p:cNvSpPr txBox="1"/>
          <p:nvPr/>
        </p:nvSpPr>
        <p:spPr>
          <a:xfrm>
            <a:off x="2143125" y="2286000"/>
            <a:ext cx="1437801" cy="369332"/>
          </a:xfrm>
          <a:prstGeom prst="rect">
            <a:avLst/>
          </a:prstGeom>
          <a:noFill/>
        </p:spPr>
        <p:txBody>
          <a:bodyPr wrap="none" rtlCol="0">
            <a:spAutoFit/>
          </a:bodyPr>
          <a:lstStyle/>
          <a:p>
            <a:r>
              <a:rPr lang="en-US" b="1" i="1" dirty="0">
                <a:solidFill>
                  <a:srgbClr val="660066"/>
                </a:solidFill>
              </a:rPr>
              <a:t>(Avg. ~ 2 kb)</a:t>
            </a:r>
          </a:p>
        </p:txBody>
      </p:sp>
      <p:sp>
        <p:nvSpPr>
          <p:cNvPr id="14" name="TextBox 13"/>
          <p:cNvSpPr txBox="1"/>
          <p:nvPr/>
        </p:nvSpPr>
        <p:spPr>
          <a:xfrm>
            <a:off x="3534876" y="3676650"/>
            <a:ext cx="1560994" cy="369332"/>
          </a:xfrm>
          <a:prstGeom prst="rect">
            <a:avLst/>
          </a:prstGeom>
          <a:noFill/>
        </p:spPr>
        <p:txBody>
          <a:bodyPr wrap="none" rtlCol="0">
            <a:spAutoFit/>
          </a:bodyPr>
          <a:lstStyle/>
          <a:p>
            <a:r>
              <a:rPr lang="en-US" b="1" i="1" dirty="0">
                <a:solidFill>
                  <a:srgbClr val="660066"/>
                </a:solidFill>
              </a:rPr>
              <a:t>(Avg. ~ 300 b)</a:t>
            </a:r>
          </a:p>
        </p:txBody>
      </p:sp>
      <p:sp>
        <p:nvSpPr>
          <p:cNvPr id="15" name="TextBox 14"/>
          <p:cNvSpPr txBox="1"/>
          <p:nvPr/>
        </p:nvSpPr>
        <p:spPr>
          <a:xfrm>
            <a:off x="5111745" y="5985468"/>
            <a:ext cx="3073240" cy="369332"/>
          </a:xfrm>
          <a:prstGeom prst="rect">
            <a:avLst/>
          </a:prstGeom>
          <a:noFill/>
        </p:spPr>
        <p:txBody>
          <a:bodyPr wrap="none" rtlCol="0">
            <a:spAutoFit/>
          </a:bodyPr>
          <a:lstStyle/>
          <a:p>
            <a:r>
              <a:rPr lang="en-US" b="1" i="1" dirty="0">
                <a:solidFill>
                  <a:srgbClr val="660066"/>
                </a:solidFill>
              </a:rPr>
              <a:t>(~ 75 to 150 b reads, SE or PE)</a:t>
            </a:r>
          </a:p>
        </p:txBody>
      </p:sp>
    </p:spTree>
    <p:extLst>
      <p:ext uri="{BB962C8B-B14F-4D97-AF65-F5344CB8AC3E}">
        <p14:creationId xmlns:p14="http://schemas.microsoft.com/office/powerpoint/2010/main" val="1131183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442923"/>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a:t>Nature Biotech, 2010</a:t>
              </a:r>
            </a:p>
          </p:txBody>
        </p:sp>
      </p:grpSp>
    </p:spTree>
    <p:extLst>
      <p:ext uri="{BB962C8B-B14F-4D97-AF65-F5344CB8AC3E}">
        <p14:creationId xmlns:p14="http://schemas.microsoft.com/office/powerpoint/2010/main" val="3198630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Tree>
    <p:extLst>
      <p:ext uri="{BB962C8B-B14F-4D97-AF65-F5344CB8AC3E}">
        <p14:creationId xmlns:p14="http://schemas.microsoft.com/office/powerpoint/2010/main" val="481535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7" name="TextBox 6"/>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Tree>
    <p:extLst>
      <p:ext uri="{BB962C8B-B14F-4D97-AF65-F5344CB8AC3E}">
        <p14:creationId xmlns:p14="http://schemas.microsoft.com/office/powerpoint/2010/main" val="3189677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Transcriptomics</a:t>
            </a:r>
            <a:r>
              <a:rPr lang="en-US" dirty="0"/>
              <a:t> Lecture Overview</a:t>
            </a:r>
          </a:p>
        </p:txBody>
      </p:sp>
      <p:sp>
        <p:nvSpPr>
          <p:cNvPr id="3" name="Content Placeholder 2"/>
          <p:cNvSpPr>
            <a:spLocks noGrp="1"/>
          </p:cNvSpPr>
          <p:nvPr>
            <p:ph idx="1"/>
          </p:nvPr>
        </p:nvSpPr>
        <p:spPr>
          <a:xfrm>
            <a:off x="1413546" y="1888037"/>
            <a:ext cx="6425288" cy="2972736"/>
          </a:xfrm>
        </p:spPr>
        <p:txBody>
          <a:bodyPr>
            <a:normAutofit/>
          </a:bodyPr>
          <a:lstStyle/>
          <a:p>
            <a:r>
              <a:rPr lang="en-US" dirty="0"/>
              <a:t>Overview of RNA-</a:t>
            </a:r>
            <a:r>
              <a:rPr lang="en-US" dirty="0" err="1"/>
              <a:t>Seq</a:t>
            </a:r>
            <a:endParaRPr lang="en-US" dirty="0"/>
          </a:p>
          <a:p>
            <a:r>
              <a:rPr lang="en-US" dirty="0"/>
              <a:t>Transcript reconstruction methods</a:t>
            </a:r>
          </a:p>
          <a:p>
            <a:r>
              <a:rPr lang="en-US" dirty="0"/>
              <a:t>Expression quantitation</a:t>
            </a:r>
          </a:p>
          <a:p>
            <a:r>
              <a:rPr lang="en-US" dirty="0"/>
              <a:t>Differential expression analysis</a:t>
            </a:r>
          </a:p>
          <a:p>
            <a:endParaRPr lang="en-US" dirty="0"/>
          </a:p>
          <a:p>
            <a:endParaRPr lang="en-US" dirty="0"/>
          </a:p>
          <a:p>
            <a:endParaRPr lang="en-US" dirty="0"/>
          </a:p>
        </p:txBody>
      </p:sp>
    </p:spTree>
    <p:extLst>
      <p:ext uri="{BB962C8B-B14F-4D97-AF65-F5344CB8AC3E}">
        <p14:creationId xmlns:p14="http://schemas.microsoft.com/office/powerpoint/2010/main" val="3694308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334808" y="2126348"/>
            <a:ext cx="908081" cy="681061"/>
          </a:xfrm>
          <a:prstGeom prst="rect">
            <a:avLst/>
          </a:prstGeom>
        </p:spPr>
      </p:pic>
      <p:pic>
        <p:nvPicPr>
          <p:cNvPr id="4" name="Picture 3"/>
          <p:cNvPicPr>
            <a:picLocks noChangeAspect="1"/>
          </p:cNvPicPr>
          <p:nvPr/>
        </p:nvPicPr>
        <p:blipFill>
          <a:blip r:embed="rId5"/>
          <a:stretch>
            <a:fillRect/>
          </a:stretch>
        </p:blipFill>
        <p:spPr>
          <a:xfrm>
            <a:off x="4110919" y="4457157"/>
            <a:ext cx="640949" cy="594185"/>
          </a:xfrm>
          <a:prstGeom prst="rect">
            <a:avLst/>
          </a:prstGeom>
        </p:spPr>
      </p:pic>
      <p:sp>
        <p:nvSpPr>
          <p:cNvPr id="12" name="TextBox 11"/>
          <p:cNvSpPr txBox="1"/>
          <p:nvPr/>
        </p:nvSpPr>
        <p:spPr>
          <a:xfrm>
            <a:off x="5769927" y="2170070"/>
            <a:ext cx="2721568" cy="1292662"/>
          </a:xfrm>
          <a:prstGeom prst="rect">
            <a:avLst/>
          </a:prstGeom>
          <a:noFill/>
        </p:spPr>
        <p:txBody>
          <a:bodyPr wrap="none" rtlCol="0">
            <a:spAutoFit/>
          </a:bodyPr>
          <a:lstStyle/>
          <a:p>
            <a:pPr algn="ctr"/>
            <a:r>
              <a:rPr lang="en-US" sz="2400" b="1" dirty="0"/>
              <a:t>The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pic>
        <p:nvPicPr>
          <p:cNvPr id="13" name="Picture 12" descr="Screen Shot 2012-10-21 at 5.43.2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1909" y="3503619"/>
            <a:ext cx="3344208" cy="2750210"/>
          </a:xfrm>
          <a:prstGeom prst="rect">
            <a:avLst/>
          </a:prstGeom>
        </p:spPr>
      </p:pic>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051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a:solidFill>
                  <a:srgbClr val="FF0000"/>
                </a:solidFill>
              </a:rPr>
              <a:t>String Tie</a:t>
            </a: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a:solidFill>
                  <a:srgbClr val="FF0000"/>
                </a:solidFill>
              </a:rPr>
              <a:t>HISAT</a:t>
            </a: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a:solidFill>
                  <a:srgbClr val="FF0000"/>
                </a:solidFill>
              </a:rPr>
              <a:t>The “New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6" y="3606091"/>
            <a:ext cx="3570940" cy="2378716"/>
          </a:xfrm>
          <a:prstGeom prst="rect">
            <a:avLst/>
          </a:prstGeom>
        </p:spPr>
      </p:pic>
    </p:spTree>
    <p:extLst>
      <p:ext uri="{BB962C8B-B14F-4D97-AF65-F5344CB8AC3E}">
        <p14:creationId xmlns:p14="http://schemas.microsoft.com/office/powerpoint/2010/main" val="1394407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a:t>String Tie</a:t>
            </a: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a:t>HISAT</a:t>
            </a: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a:t>The “New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5" y="3564646"/>
            <a:ext cx="3633157" cy="2420161"/>
          </a:xfrm>
          <a:prstGeom prst="rect">
            <a:avLst/>
          </a:prstGeom>
        </p:spPr>
      </p:pic>
      <p:cxnSp>
        <p:nvCxnSpPr>
          <p:cNvPr id="16" name="Straight Connector 15"/>
          <p:cNvCxnSpPr/>
          <p:nvPr/>
        </p:nvCxnSpPr>
        <p:spPr>
          <a:xfrm>
            <a:off x="375212" y="2170070"/>
            <a:ext cx="4867677" cy="435548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76231" y="2126348"/>
            <a:ext cx="4618000" cy="455160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69314" y="3162125"/>
            <a:ext cx="3708831" cy="1384995"/>
          </a:xfrm>
          <a:prstGeom prst="rect">
            <a:avLst/>
          </a:prstGeom>
          <a:solidFill>
            <a:srgbClr val="FFFFFF">
              <a:alpha val="65000"/>
            </a:srgbClr>
          </a:solidFill>
        </p:spPr>
        <p:txBody>
          <a:bodyPr wrap="square" rtlCol="0">
            <a:spAutoFit/>
          </a:bodyPr>
          <a:lstStyle/>
          <a:p>
            <a:pPr algn="ctr"/>
            <a:r>
              <a:rPr lang="en-US" sz="2800" b="1" dirty="0">
                <a:solidFill>
                  <a:srgbClr val="660066"/>
                </a:solidFill>
              </a:rPr>
              <a:t>Non-model organisms:</a:t>
            </a:r>
          </a:p>
          <a:p>
            <a:pPr algn="ctr"/>
            <a:r>
              <a:rPr lang="en-US" sz="2800" b="1" dirty="0">
                <a:solidFill>
                  <a:srgbClr val="660066"/>
                </a:solidFill>
              </a:rPr>
              <a:t> “I don’t have a reference genome!”</a:t>
            </a:r>
          </a:p>
        </p:txBody>
      </p:sp>
    </p:spTree>
    <p:extLst>
      <p:ext uri="{BB962C8B-B14F-4D97-AF65-F5344CB8AC3E}">
        <p14:creationId xmlns:p14="http://schemas.microsoft.com/office/powerpoint/2010/main" val="1746117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3" name="Rectangle 2"/>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5274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1158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grpSp>
        <p:nvGrpSpPr>
          <p:cNvPr id="4" name="Group 3"/>
          <p:cNvGrpSpPr/>
          <p:nvPr/>
        </p:nvGrpSpPr>
        <p:grpSpPr>
          <a:xfrm>
            <a:off x="5646272" y="2472450"/>
            <a:ext cx="3331882" cy="1742661"/>
            <a:chOff x="5646272" y="2472450"/>
            <a:chExt cx="3331882" cy="1742661"/>
          </a:xfrm>
        </p:grpSpPr>
        <p:sp>
          <p:nvSpPr>
            <p:cNvPr id="10" name="Rounded Rectangle 9"/>
            <p:cNvSpPr/>
            <p:nvPr/>
          </p:nvSpPr>
          <p:spPr>
            <a:xfrm>
              <a:off x="5646272" y="2472450"/>
              <a:ext cx="3331882" cy="1742661"/>
            </a:xfrm>
            <a:prstGeom prst="round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a:p>
            <a:p>
              <a:pPr algn="ctr"/>
              <a:endParaRPr lang="en-US" sz="4800" i="1" dirty="0"/>
            </a:p>
            <a:p>
              <a:pPr algn="ctr">
                <a:buFont typeface="Arial"/>
                <a:buChar char="•"/>
              </a:pPr>
              <a:endParaRPr lang="en-US" sz="4800" dirty="0"/>
            </a:p>
          </p:txBody>
        </p:sp>
        <p:sp>
          <p:nvSpPr>
            <p:cNvPr id="2" name="TextBox 1"/>
            <p:cNvSpPr txBox="1"/>
            <p:nvPr/>
          </p:nvSpPr>
          <p:spPr>
            <a:xfrm>
              <a:off x="6404509" y="2891134"/>
              <a:ext cx="1789973" cy="830997"/>
            </a:xfrm>
            <a:prstGeom prst="rect">
              <a:avLst/>
            </a:prstGeom>
            <a:noFill/>
          </p:spPr>
          <p:txBody>
            <a:bodyPr wrap="none" rtlCol="0">
              <a:spAutoFit/>
            </a:bodyPr>
            <a:lstStyle/>
            <a:p>
              <a:r>
                <a:rPr lang="en-US" sz="4800" dirty="0">
                  <a:solidFill>
                    <a:srgbClr val="000000"/>
                  </a:solidFill>
                </a:rPr>
                <a:t>Trinity</a:t>
              </a:r>
            </a:p>
          </p:txBody>
        </p:sp>
        <p:pic>
          <p:nvPicPr>
            <p:cNvPr id="11" name="Picture 10" descr="broad-logo.jpg"/>
            <p:cNvPicPr>
              <a:picLocks noChangeAspect="1"/>
            </p:cNvPicPr>
            <p:nvPr/>
          </p:nvPicPr>
          <p:blipFill>
            <a:blip r:embed="rId4"/>
            <a:stretch>
              <a:fillRect/>
            </a:stretch>
          </p:blipFill>
          <p:spPr>
            <a:xfrm>
              <a:off x="5860029" y="2564537"/>
              <a:ext cx="1440272" cy="361748"/>
            </a:xfrm>
            <a:prstGeom prst="rect">
              <a:avLst/>
            </a:prstGeom>
          </p:spPr>
        </p:pic>
      </p:grpSp>
      <p:sp>
        <p:nvSpPr>
          <p:cNvPr id="14" name="Rectangle 13"/>
          <p:cNvSpPr/>
          <p:nvPr/>
        </p:nvSpPr>
        <p:spPr>
          <a:xfrm>
            <a:off x="132907" y="1897268"/>
            <a:ext cx="5228855" cy="481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132906" y="1856884"/>
            <a:ext cx="4754476" cy="4930589"/>
            <a:chOff x="132906" y="1856884"/>
            <a:chExt cx="4754476" cy="4930589"/>
          </a:xfrm>
        </p:grpSpPr>
        <p:sp>
          <p:nvSpPr>
            <p:cNvPr id="21" name="TextBox 20"/>
            <p:cNvSpPr txBox="1"/>
            <p:nvPr/>
          </p:nvSpPr>
          <p:spPr>
            <a:xfrm>
              <a:off x="1502104" y="4448056"/>
              <a:ext cx="780457" cy="369332"/>
            </a:xfrm>
            <a:prstGeom prst="rect">
              <a:avLst/>
            </a:prstGeom>
            <a:noFill/>
          </p:spPr>
          <p:txBody>
            <a:bodyPr wrap="none" rtlCol="0">
              <a:spAutoFit/>
            </a:bodyPr>
            <a:lstStyle/>
            <a:p>
              <a:r>
                <a:rPr lang="en-US" dirty="0"/>
                <a:t>GMAP</a:t>
              </a:r>
            </a:p>
          </p:txBody>
        </p:sp>
        <p:sp>
          <p:nvSpPr>
            <p:cNvPr id="23" name="TextBox 22"/>
            <p:cNvSpPr txBox="1"/>
            <p:nvPr/>
          </p:nvSpPr>
          <p:spPr>
            <a:xfrm>
              <a:off x="768015" y="2315021"/>
              <a:ext cx="3284561" cy="923330"/>
            </a:xfrm>
            <a:prstGeom prst="rect">
              <a:avLst/>
            </a:prstGeom>
            <a:noFill/>
          </p:spPr>
          <p:txBody>
            <a:bodyPr wrap="none" rtlCol="0">
              <a:spAutoFit/>
            </a:bodyPr>
            <a:lstStyle/>
            <a:p>
              <a:pPr algn="ctr"/>
              <a:r>
                <a:rPr lang="en-US" dirty="0"/>
                <a:t>End-to-end </a:t>
              </a:r>
              <a:r>
                <a:rPr lang="en-US" b="1" dirty="0"/>
                <a:t>Transcriptome</a:t>
              </a:r>
              <a:r>
                <a:rPr lang="en-US" dirty="0"/>
                <a:t>-based</a:t>
              </a:r>
              <a:br>
                <a:rPr lang="en-US" dirty="0"/>
              </a:br>
              <a:r>
                <a:rPr lang="en-US" dirty="0"/>
                <a:t>RNA-Seq Analysis </a:t>
              </a:r>
              <a:br>
                <a:rPr lang="en-US" dirty="0"/>
              </a:br>
              <a:r>
                <a:rPr lang="en-US" dirty="0"/>
                <a:t>Software Package</a:t>
              </a:r>
            </a:p>
          </p:txBody>
        </p:sp>
        <p:sp>
          <p:nvSpPr>
            <p:cNvPr id="25" name="Rectangle 24"/>
            <p:cNvSpPr/>
            <p:nvPr/>
          </p:nvSpPr>
          <p:spPr>
            <a:xfrm>
              <a:off x="3400599" y="3513503"/>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3-10-22 at 2.35.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755" y="3448639"/>
              <a:ext cx="4651627" cy="2961248"/>
            </a:xfrm>
            <a:prstGeom prst="rect">
              <a:avLst/>
            </a:prstGeom>
          </p:spPr>
        </p:pic>
        <p:sp>
          <p:nvSpPr>
            <p:cNvPr id="26" name="Rectangle 25"/>
            <p:cNvSpPr/>
            <p:nvPr/>
          </p:nvSpPr>
          <p:spPr>
            <a:xfrm>
              <a:off x="4191588" y="3434717"/>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32906" y="1856884"/>
              <a:ext cx="4754475" cy="4930589"/>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4237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25547" y="1955677"/>
            <a:ext cx="1928733" cy="2585323"/>
          </a:xfrm>
          <a:prstGeom prst="rect">
            <a:avLst/>
          </a:prstGeom>
          <a:solidFill>
            <a:srgbClr val="FFFFFF">
              <a:alpha val="72000"/>
            </a:srgbClr>
          </a:solidFill>
          <a:ln>
            <a:solidFill>
              <a:schemeClr val="tx1"/>
            </a:solidFill>
            <a:prstDash val="sysDash"/>
          </a:ln>
        </p:spPr>
        <p:txBody>
          <a:bodyPr wrap="none" rtlCol="0">
            <a:spAutoFit/>
          </a:bodyPr>
          <a:lstStyle/>
          <a:p>
            <a:r>
              <a:rPr lang="en-US" b="1" dirty="0"/>
              <a:t>Trinity</a:t>
            </a:r>
          </a:p>
          <a:p>
            <a:r>
              <a:rPr lang="en-US" b="1" dirty="0"/>
              <a:t>Oases</a:t>
            </a:r>
          </a:p>
          <a:p>
            <a:r>
              <a:rPr lang="en-US" b="1" dirty="0" err="1"/>
              <a:t>SoapDenovoTrans</a:t>
            </a:r>
            <a:endParaRPr lang="en-US" b="1" dirty="0"/>
          </a:p>
          <a:p>
            <a:r>
              <a:rPr lang="en-US" b="1" dirty="0" err="1"/>
              <a:t>AbyssTrans</a:t>
            </a:r>
            <a:endParaRPr lang="en-US" b="1" dirty="0"/>
          </a:p>
          <a:p>
            <a:r>
              <a:rPr lang="en-US" b="1" dirty="0"/>
              <a:t>IDBA-Tran</a:t>
            </a:r>
          </a:p>
          <a:p>
            <a:r>
              <a:rPr lang="en-US" b="1" dirty="0"/>
              <a:t>Shannon</a:t>
            </a:r>
          </a:p>
          <a:p>
            <a:r>
              <a:rPr lang="en-US" b="1" dirty="0" err="1"/>
              <a:t>BinPacker</a:t>
            </a:r>
            <a:endParaRPr lang="en-US" b="1" dirty="0"/>
          </a:p>
          <a:p>
            <a:r>
              <a:rPr lang="en-US" b="1" dirty="0"/>
              <a:t>Bridger</a:t>
            </a:r>
          </a:p>
          <a:p>
            <a:r>
              <a:rPr lang="en-US" b="1" dirty="0"/>
              <a:t>…</a:t>
            </a:r>
          </a:p>
        </p:txBody>
      </p:sp>
      <p:sp>
        <p:nvSpPr>
          <p:cNvPr id="2" name="TextBox 1"/>
          <p:cNvSpPr txBox="1"/>
          <p:nvPr/>
        </p:nvSpPr>
        <p:spPr>
          <a:xfrm>
            <a:off x="6350254" y="3943778"/>
            <a:ext cx="765554" cy="1569660"/>
          </a:xfrm>
          <a:prstGeom prst="rect">
            <a:avLst/>
          </a:prstGeom>
          <a:solidFill>
            <a:srgbClr val="FFFFFF"/>
          </a:solidFill>
          <a:ln>
            <a:solidFill>
              <a:schemeClr val="tx1"/>
            </a:solidFill>
            <a:prstDash val="dot"/>
          </a:ln>
        </p:spPr>
        <p:txBody>
          <a:bodyPr wrap="none" rtlCol="0">
            <a:spAutoFit/>
          </a:bodyPr>
          <a:lstStyle/>
          <a:p>
            <a:r>
              <a:rPr lang="en-US" sz="1600" b="1" dirty="0"/>
              <a:t>GMAP</a:t>
            </a:r>
          </a:p>
          <a:p>
            <a:r>
              <a:rPr lang="en-US" sz="1600" b="1" dirty="0"/>
              <a:t>BLAT</a:t>
            </a:r>
          </a:p>
          <a:p>
            <a:r>
              <a:rPr lang="en-US" sz="1600" b="1" dirty="0"/>
              <a:t>AAT</a:t>
            </a:r>
          </a:p>
          <a:p>
            <a:r>
              <a:rPr lang="en-US" sz="1600" b="1" dirty="0" err="1"/>
              <a:t>Spidey</a:t>
            </a:r>
            <a:endParaRPr lang="en-US" sz="1600" b="1" dirty="0"/>
          </a:p>
          <a:p>
            <a:r>
              <a:rPr lang="en-US" sz="1600" b="1" dirty="0"/>
              <a:t>Sim4</a:t>
            </a:r>
          </a:p>
          <a:p>
            <a:r>
              <a:rPr lang="en-US" sz="1600" b="1" dirty="0"/>
              <a:t>…</a:t>
            </a:r>
          </a:p>
        </p:txBody>
      </p:sp>
      <p:sp>
        <p:nvSpPr>
          <p:cNvPr id="8" name="TextBox 7"/>
          <p:cNvSpPr txBox="1"/>
          <p:nvPr/>
        </p:nvSpPr>
        <p:spPr>
          <a:xfrm>
            <a:off x="3586624" y="4438172"/>
            <a:ext cx="1290237" cy="2308324"/>
          </a:xfrm>
          <a:prstGeom prst="rect">
            <a:avLst/>
          </a:prstGeom>
          <a:solidFill>
            <a:srgbClr val="FFFFFF"/>
          </a:solidFill>
          <a:ln w="19050" cmpd="sng">
            <a:solidFill>
              <a:srgbClr val="000000"/>
            </a:solidFill>
            <a:prstDash val="dot"/>
          </a:ln>
        </p:spPr>
        <p:txBody>
          <a:bodyPr wrap="none" rtlCol="0">
            <a:spAutoFit/>
          </a:bodyPr>
          <a:lstStyle/>
          <a:p>
            <a:r>
              <a:rPr lang="en-US" sz="1600" b="1" dirty="0"/>
              <a:t>Cufflinks</a:t>
            </a:r>
          </a:p>
          <a:p>
            <a:r>
              <a:rPr lang="en-US" sz="1600" b="1" dirty="0" err="1"/>
              <a:t>Stringtie</a:t>
            </a:r>
            <a:endParaRPr lang="en-US" sz="1600" b="1" dirty="0"/>
          </a:p>
          <a:p>
            <a:r>
              <a:rPr lang="en-US" sz="1600" b="1" dirty="0" err="1"/>
              <a:t>IsoLasso</a:t>
            </a:r>
            <a:endParaRPr lang="en-US" sz="1600" b="1" dirty="0"/>
          </a:p>
          <a:p>
            <a:r>
              <a:rPr lang="en-US" sz="1600" b="1" dirty="0" err="1"/>
              <a:t>Bayesembler</a:t>
            </a:r>
            <a:endParaRPr lang="en-US" sz="1600" b="1" dirty="0"/>
          </a:p>
          <a:p>
            <a:r>
              <a:rPr lang="en-US" sz="1600" b="1" dirty="0"/>
              <a:t>Trip</a:t>
            </a:r>
          </a:p>
          <a:p>
            <a:r>
              <a:rPr lang="en-US" sz="1600" b="1" dirty="0" err="1"/>
              <a:t>Traph</a:t>
            </a:r>
            <a:endParaRPr lang="en-US" sz="1600" b="1" dirty="0"/>
          </a:p>
          <a:p>
            <a:r>
              <a:rPr lang="en-US" sz="1600" b="1" dirty="0"/>
              <a:t>CEM</a:t>
            </a:r>
          </a:p>
          <a:p>
            <a:r>
              <a:rPr lang="en-US" sz="1600" b="1" dirty="0" err="1"/>
              <a:t>TransComb</a:t>
            </a:r>
            <a:endParaRPr lang="en-US" sz="1600" b="1" dirty="0"/>
          </a:p>
          <a:p>
            <a:r>
              <a:rPr lang="en-US" sz="1600" b="1" dirty="0"/>
              <a:t>…</a:t>
            </a:r>
          </a:p>
        </p:txBody>
      </p:sp>
      <p:sp>
        <p:nvSpPr>
          <p:cNvPr id="10" name="TextBox 9"/>
          <p:cNvSpPr txBox="1"/>
          <p:nvPr/>
        </p:nvSpPr>
        <p:spPr>
          <a:xfrm>
            <a:off x="3642564" y="2117555"/>
            <a:ext cx="808535" cy="1354217"/>
          </a:xfrm>
          <a:prstGeom prst="rect">
            <a:avLst/>
          </a:prstGeom>
          <a:solidFill>
            <a:schemeClr val="bg1"/>
          </a:solidFill>
          <a:ln>
            <a:solidFill>
              <a:schemeClr val="tx1"/>
            </a:solidFill>
            <a:prstDash val="sysDash"/>
          </a:ln>
        </p:spPr>
        <p:txBody>
          <a:bodyPr wrap="none" rtlCol="0">
            <a:spAutoFit/>
          </a:bodyPr>
          <a:lstStyle/>
          <a:p>
            <a:r>
              <a:rPr lang="en-US" sz="1600" b="1" dirty="0" err="1"/>
              <a:t>TopHat</a:t>
            </a:r>
            <a:r>
              <a:rPr lang="en-US" sz="1600" b="1" dirty="0"/>
              <a:t> </a:t>
            </a:r>
            <a:br>
              <a:rPr lang="en-US" sz="1600" b="1" dirty="0"/>
            </a:br>
            <a:r>
              <a:rPr lang="en-US" sz="1600" b="1" dirty="0"/>
              <a:t>STAR</a:t>
            </a:r>
            <a:br>
              <a:rPr lang="en-US" sz="1600" b="1" dirty="0"/>
            </a:br>
            <a:r>
              <a:rPr lang="en-US" sz="1600" b="1" dirty="0"/>
              <a:t>HISAT</a:t>
            </a:r>
          </a:p>
          <a:p>
            <a:r>
              <a:rPr lang="en-US" sz="1600" b="1" dirty="0"/>
              <a:t>GSNAP</a:t>
            </a:r>
          </a:p>
          <a:p>
            <a:r>
              <a:rPr lang="en-US" sz="1600" b="1" dirty="0"/>
              <a:t>…</a:t>
            </a:r>
          </a:p>
        </p:txBody>
      </p:sp>
      <p:sp>
        <p:nvSpPr>
          <p:cNvPr id="3" name="TextBox 2"/>
          <p:cNvSpPr txBox="1"/>
          <p:nvPr/>
        </p:nvSpPr>
        <p:spPr>
          <a:xfrm>
            <a:off x="3120692" y="1038272"/>
            <a:ext cx="3969356" cy="461665"/>
          </a:xfrm>
          <a:prstGeom prst="rect">
            <a:avLst/>
          </a:prstGeom>
          <a:solidFill>
            <a:srgbClr val="FFFFFF">
              <a:alpha val="70000"/>
            </a:srgbClr>
          </a:solidFill>
          <a:ln w="28575" cmpd="sng">
            <a:solidFill>
              <a:schemeClr val="tx1"/>
            </a:solidFill>
            <a:prstDash val="sysDash"/>
          </a:ln>
        </p:spPr>
        <p:txBody>
          <a:bodyPr wrap="none" rtlCol="0">
            <a:spAutoFit/>
          </a:bodyPr>
          <a:lstStyle/>
          <a:p>
            <a:r>
              <a:rPr lang="en-US" sz="2400" b="1" dirty="0"/>
              <a:t>Many tools to choose among:</a:t>
            </a:r>
          </a:p>
        </p:txBody>
      </p:sp>
    </p:spTree>
    <p:extLst>
      <p:ext uri="{BB962C8B-B14F-4D97-AF65-F5344CB8AC3E}">
        <p14:creationId xmlns:p14="http://schemas.microsoft.com/office/powerpoint/2010/main" val="1104511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51" name="TextBox 50"/>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56" name="Group 55"/>
          <p:cNvGrpSpPr/>
          <p:nvPr/>
        </p:nvGrpSpPr>
        <p:grpSpPr>
          <a:xfrm>
            <a:off x="1082503" y="2637453"/>
            <a:ext cx="4798486" cy="1200329"/>
            <a:chOff x="1082503" y="2637453"/>
            <a:chExt cx="4798486" cy="1200329"/>
          </a:xfrm>
        </p:grpSpPr>
        <p:sp>
          <p:nvSpPr>
            <p:cNvPr id="52" name="Down Arrow 51"/>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54" name="TextBox 53"/>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grpSp>
      <p:grpSp>
        <p:nvGrpSpPr>
          <p:cNvPr id="57" name="Group 56"/>
          <p:cNvGrpSpPr/>
          <p:nvPr/>
        </p:nvGrpSpPr>
        <p:grpSpPr>
          <a:xfrm>
            <a:off x="1046348" y="3915300"/>
            <a:ext cx="7862277" cy="2695140"/>
            <a:chOff x="1046348" y="3915300"/>
            <a:chExt cx="7862277" cy="2695140"/>
          </a:xfrm>
        </p:grpSpPr>
        <p:sp>
          <p:nvSpPr>
            <p:cNvPr id="2" name="Oval 1"/>
            <p:cNvSpPr/>
            <p:nvPr/>
          </p:nvSpPr>
          <p:spPr>
            <a:xfrm>
              <a:off x="1089361"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9153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2600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9153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2600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5876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378477"/>
              <a:ext cx="1072629" cy="307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1615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273888"/>
              <a:ext cx="953099" cy="4122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1615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3784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161542"/>
              <a:ext cx="1000911"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2514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161542"/>
              <a:ext cx="904536" cy="4346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7302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4068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40539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7160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40689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4068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715329"/>
              <a:ext cx="1079029" cy="369332"/>
            </a:xfrm>
            <a:prstGeom prst="rect">
              <a:avLst/>
            </a:prstGeom>
            <a:noFill/>
          </p:spPr>
          <p:txBody>
            <a:bodyPr wrap="none" rtlCol="0">
              <a:spAutoFit/>
            </a:bodyPr>
            <a:lstStyle/>
            <a:p>
              <a:r>
                <a:rPr lang="en-US" dirty="0"/>
                <a:t>GATTACA</a:t>
              </a:r>
            </a:p>
          </p:txBody>
        </p:sp>
        <p:sp>
          <p:nvSpPr>
            <p:cNvPr id="55" name="TextBox 54"/>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grpSp>
    </p:spTree>
    <p:extLst>
      <p:ext uri="{BB962C8B-B14F-4D97-AF65-F5344CB8AC3E}">
        <p14:creationId xmlns:p14="http://schemas.microsoft.com/office/powerpoint/2010/main" val="244734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6" name="TextBox 5"/>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7" name="Group 6"/>
          <p:cNvGrpSpPr/>
          <p:nvPr/>
        </p:nvGrpSpPr>
        <p:grpSpPr>
          <a:xfrm>
            <a:off x="1046348" y="3915300"/>
            <a:ext cx="7529889" cy="2017059"/>
            <a:chOff x="1046348" y="3801900"/>
            <a:chExt cx="7529889" cy="2017059"/>
          </a:xfrm>
        </p:grpSpPr>
        <p:sp>
          <p:nvSpPr>
            <p:cNvPr id="2" name="Oval 1"/>
            <p:cNvSpPr/>
            <p:nvPr/>
          </p:nvSpPr>
          <p:spPr>
            <a:xfrm>
              <a:off x="1089361"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8019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1466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8019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1466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4742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265077"/>
              <a:ext cx="1072629" cy="307640"/>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0481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160488"/>
              <a:ext cx="953099" cy="41222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0481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2650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048142"/>
              <a:ext cx="1000911" cy="434641"/>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1380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048142"/>
              <a:ext cx="904536" cy="434642"/>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6168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2934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39405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6026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39555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2934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601929"/>
              <a:ext cx="1079029" cy="369332"/>
            </a:xfrm>
            <a:prstGeom prst="rect">
              <a:avLst/>
            </a:prstGeom>
            <a:noFill/>
          </p:spPr>
          <p:txBody>
            <a:bodyPr wrap="none" rtlCol="0">
              <a:spAutoFit/>
            </a:bodyPr>
            <a:lstStyle/>
            <a:p>
              <a:r>
                <a:rPr lang="en-US" dirty="0"/>
                <a:t>GATTACA</a:t>
              </a:r>
            </a:p>
          </p:txBody>
        </p:sp>
      </p:grpSp>
      <p:sp>
        <p:nvSpPr>
          <p:cNvPr id="3" name="TextBox 2"/>
          <p:cNvSpPr txBox="1"/>
          <p:nvPr/>
        </p:nvSpPr>
        <p:spPr>
          <a:xfrm>
            <a:off x="1677225" y="6077317"/>
            <a:ext cx="4083169" cy="523220"/>
          </a:xfrm>
          <a:prstGeom prst="rect">
            <a:avLst/>
          </a:prstGeom>
          <a:noFill/>
        </p:spPr>
        <p:txBody>
          <a:bodyPr wrap="none" rtlCol="0">
            <a:spAutoFit/>
          </a:bodyPr>
          <a:lstStyle/>
          <a:p>
            <a:r>
              <a:rPr lang="en-US" sz="2800" b="1" dirty="0">
                <a:solidFill>
                  <a:srgbClr val="660066"/>
                </a:solidFill>
              </a:rPr>
              <a:t>GATCGTCCGAGCGATTACA</a:t>
            </a:r>
          </a:p>
        </p:txBody>
      </p:sp>
      <p:sp>
        <p:nvSpPr>
          <p:cNvPr id="28" name="Down Arrow 27"/>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31" name="TextBox 30"/>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sp>
        <p:nvSpPr>
          <p:cNvPr id="32" name="TextBox 31"/>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spTree>
    <p:extLst>
      <p:ext uri="{BB962C8B-B14F-4D97-AF65-F5344CB8AC3E}">
        <p14:creationId xmlns:p14="http://schemas.microsoft.com/office/powerpoint/2010/main" val="68947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2570798"/>
            <a:ext cx="6146800" cy="1143000"/>
          </a:xfrm>
        </p:spPr>
        <p:txBody>
          <a:bodyPr>
            <a:normAutofit fontScale="90000"/>
          </a:bodyPr>
          <a:lstStyle/>
          <a:p>
            <a:r>
              <a:rPr lang="en-US" dirty="0"/>
              <a:t>The General Approach to </a:t>
            </a:r>
            <a:br>
              <a:rPr lang="en-US" dirty="0"/>
            </a:br>
            <a:r>
              <a:rPr lang="en-US" i="1" dirty="0"/>
              <a:t>De novo </a:t>
            </a:r>
            <a:r>
              <a:rPr lang="en-US" dirty="0"/>
              <a:t>RNA-</a:t>
            </a:r>
            <a:r>
              <a:rPr lang="en-US" dirty="0" err="1"/>
              <a:t>Seq</a:t>
            </a:r>
            <a:r>
              <a:rPr lang="en-US" dirty="0"/>
              <a:t> Assembly</a:t>
            </a:r>
            <a:br>
              <a:rPr lang="en-US" dirty="0"/>
            </a:br>
            <a:r>
              <a:rPr lang="en-US" dirty="0"/>
              <a:t>Using De </a:t>
            </a:r>
            <a:r>
              <a:rPr lang="en-US" dirty="0" err="1"/>
              <a:t>Bruijn</a:t>
            </a:r>
            <a:r>
              <a:rPr lang="en-US" dirty="0"/>
              <a:t> Graphs</a:t>
            </a:r>
          </a:p>
        </p:txBody>
      </p:sp>
    </p:spTree>
    <p:extLst>
      <p:ext uri="{BB962C8B-B14F-4D97-AF65-F5344CB8AC3E}">
        <p14:creationId xmlns:p14="http://schemas.microsoft.com/office/powerpoint/2010/main" val="4206066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3967223" y="2341585"/>
            <a:ext cx="3954389" cy="1789070"/>
            <a:chOff x="3232335" y="1742072"/>
            <a:chExt cx="3954389" cy="1789070"/>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917619"/>
              <a:ext cx="2954655" cy="369332"/>
            </a:xfrm>
            <a:prstGeom prst="rect">
              <a:avLst/>
            </a:prstGeom>
            <a:noFill/>
          </p:spPr>
          <p:txBody>
            <a:bodyPr wrap="none" rtlCol="0">
              <a:spAutoFit/>
            </a:bodyPr>
            <a:lstStyle/>
            <a:p>
              <a:r>
                <a:rPr lang="en-US" dirty="0"/>
                <a:t>Extract RNA, convert to cDNA</a:t>
              </a:r>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1531789" y="250673"/>
            <a:ext cx="6434599" cy="523220"/>
          </a:xfrm>
          <a:prstGeom prst="rect">
            <a:avLst/>
          </a:prstGeom>
          <a:noFill/>
        </p:spPr>
        <p:txBody>
          <a:bodyPr wrap="none" rtlCol="0">
            <a:spAutoFit/>
          </a:bodyPr>
          <a:lstStyle/>
          <a:p>
            <a:r>
              <a:rPr lang="en-US" sz="2800" dirty="0"/>
              <a:t>RNA-Seq Empowers Transcriptome Studies</a:t>
            </a:r>
          </a:p>
        </p:txBody>
      </p:sp>
      <p:grpSp>
        <p:nvGrpSpPr>
          <p:cNvPr id="3" name="Group 2"/>
          <p:cNvGrpSpPr/>
          <p:nvPr/>
        </p:nvGrpSpPr>
        <p:grpSpPr>
          <a:xfrm>
            <a:off x="2651867" y="4595839"/>
            <a:ext cx="5070088" cy="1793661"/>
            <a:chOff x="2651867" y="4595839"/>
            <a:chExt cx="5070088" cy="1793661"/>
          </a:xfrm>
        </p:grpSpPr>
        <p:grpSp>
          <p:nvGrpSpPr>
            <p:cNvPr id="79" name="Group 78"/>
            <p:cNvGrpSpPr/>
            <p:nvPr/>
          </p:nvGrpSpPr>
          <p:grpSpPr>
            <a:xfrm>
              <a:off x="2651867" y="4595839"/>
              <a:ext cx="3199306" cy="1793661"/>
              <a:chOff x="602318" y="3629012"/>
              <a:chExt cx="3199306" cy="1793661"/>
            </a:xfrm>
          </p:grpSpPr>
          <p:pic>
            <p:nvPicPr>
              <p:cNvPr id="59" name="Picture 58"/>
              <p:cNvPicPr>
                <a:picLocks noChangeAspect="1"/>
              </p:cNvPicPr>
              <p:nvPr/>
            </p:nvPicPr>
            <p:blipFill>
              <a:blip r:embed="rId3"/>
              <a:stretch>
                <a:fillRect/>
              </a:stretch>
            </p:blipFill>
            <p:spPr>
              <a:xfrm>
                <a:off x="602318" y="3797003"/>
                <a:ext cx="2315090" cy="1625670"/>
              </a:xfrm>
              <a:prstGeom prst="rect">
                <a:avLst/>
              </a:prstGeom>
            </p:spPr>
          </p:pic>
          <p:sp>
            <p:nvSpPr>
              <p:cNvPr id="64" name="Freeform 63"/>
              <p:cNvSpPr/>
              <p:nvPr/>
            </p:nvSpPr>
            <p:spPr>
              <a:xfrm>
                <a:off x="3059163" y="3629012"/>
                <a:ext cx="742461" cy="537308"/>
              </a:xfrm>
              <a:custGeom>
                <a:avLst/>
                <a:gdLst>
                  <a:gd name="connsiteX0" fmla="*/ 742461 w 742461"/>
                  <a:gd name="connsiteY0" fmla="*/ 0 h 537308"/>
                  <a:gd name="connsiteX1" fmla="*/ 586153 w 742461"/>
                  <a:gd name="connsiteY1" fmla="*/ 429846 h 537308"/>
                  <a:gd name="connsiteX2" fmla="*/ 0 w 742461"/>
                  <a:gd name="connsiteY2" fmla="*/ 537308 h 537308"/>
                </a:gdLst>
                <a:ahLst/>
                <a:cxnLst>
                  <a:cxn ang="0">
                    <a:pos x="connsiteX0" y="connsiteY0"/>
                  </a:cxn>
                  <a:cxn ang="0">
                    <a:pos x="connsiteX1" y="connsiteY1"/>
                  </a:cxn>
                  <a:cxn ang="0">
                    <a:pos x="connsiteX2" y="connsiteY2"/>
                  </a:cxn>
                </a:cxnLst>
                <a:rect l="l" t="t" r="r" b="b"/>
                <a:pathLst>
                  <a:path w="742461" h="537308">
                    <a:moveTo>
                      <a:pt x="742461" y="0"/>
                    </a:moveTo>
                    <a:cubicBezTo>
                      <a:pt x="726178" y="170147"/>
                      <a:pt x="709896" y="340295"/>
                      <a:pt x="586153" y="429846"/>
                    </a:cubicBezTo>
                    <a:cubicBezTo>
                      <a:pt x="462410" y="519397"/>
                      <a:pt x="0" y="537308"/>
                      <a:pt x="0" y="537308"/>
                    </a:cubicBezTo>
                  </a:path>
                </a:pathLst>
              </a:cu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grpSp>
        <p:sp>
          <p:nvSpPr>
            <p:cNvPr id="2" name="TextBox 1"/>
            <p:cNvSpPr txBox="1"/>
            <p:nvPr/>
          </p:nvSpPr>
          <p:spPr>
            <a:xfrm>
              <a:off x="5635965" y="5122756"/>
              <a:ext cx="2085990" cy="615553"/>
            </a:xfrm>
            <a:prstGeom prst="rect">
              <a:avLst/>
            </a:prstGeom>
            <a:noFill/>
          </p:spPr>
          <p:txBody>
            <a:bodyPr wrap="none" rtlCol="0">
              <a:spAutoFit/>
            </a:bodyPr>
            <a:lstStyle/>
            <a:p>
              <a:pPr algn="ctr"/>
              <a:r>
                <a:rPr lang="en-US" dirty="0"/>
                <a:t>Next-gen Sequencer</a:t>
              </a:r>
            </a:p>
            <a:p>
              <a:pPr algn="ctr"/>
              <a:r>
                <a:rPr lang="en-US" sz="1600" i="1" dirty="0"/>
                <a:t>(pick your favorite)</a:t>
              </a:r>
            </a:p>
          </p:txBody>
        </p:sp>
      </p:grpSp>
      <p:pic>
        <p:nvPicPr>
          <p:cNvPr id="4" name="Picture 3"/>
          <p:cNvPicPr>
            <a:picLocks noChangeAspect="1"/>
          </p:cNvPicPr>
          <p:nvPr/>
        </p:nvPicPr>
        <p:blipFill>
          <a:blip r:embed="rId4"/>
          <a:stretch>
            <a:fillRect/>
          </a:stretch>
        </p:blipFill>
        <p:spPr>
          <a:xfrm>
            <a:off x="436414" y="913009"/>
            <a:ext cx="3289474" cy="3513466"/>
          </a:xfrm>
          <a:prstGeom prst="rect">
            <a:avLst/>
          </a:prstGeom>
        </p:spPr>
      </p:pic>
    </p:spTree>
    <p:extLst>
      <p:ext uri="{BB962C8B-B14F-4D97-AF65-F5344CB8AC3E}">
        <p14:creationId xmlns:p14="http://schemas.microsoft.com/office/powerpoint/2010/main" val="150940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1897956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6" name="Rectangle 5"/>
          <p:cNvSpPr/>
          <p:nvPr/>
        </p:nvSpPr>
        <p:spPr>
          <a:xfrm>
            <a:off x="617562"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83696"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542006" y="1521266"/>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55622" y="1526265"/>
            <a:ext cx="160363"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527944" y="1543629"/>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730760" y="150296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06464" y="1492249"/>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105474" y="1497025"/>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257874" y="150961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520994" y="1521264"/>
            <a:ext cx="60802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690398" y="1492249"/>
            <a:ext cx="245616"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30153" y="1497962"/>
            <a:ext cx="522501"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091213" y="4524078"/>
            <a:ext cx="4191434" cy="369332"/>
          </a:xfrm>
          <a:prstGeom prst="rect">
            <a:avLst/>
          </a:prstGeom>
          <a:noFill/>
        </p:spPr>
        <p:txBody>
          <a:bodyPr wrap="none" rtlCol="0">
            <a:spAutoFit/>
          </a:bodyPr>
          <a:lstStyle/>
          <a:p>
            <a:r>
              <a:rPr lang="en-US" dirty="0"/>
              <a:t>Alignment segment piles  =&gt;   exon regions</a:t>
            </a:r>
          </a:p>
        </p:txBody>
      </p:sp>
    </p:spTree>
    <p:extLst>
      <p:ext uri="{BB962C8B-B14F-4D97-AF65-F5344CB8AC3E}">
        <p14:creationId xmlns:p14="http://schemas.microsoft.com/office/powerpoint/2010/main" val="2680166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a:ln>
            <a:noFill/>
          </a:ln>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499193" y="4594593"/>
            <a:ext cx="3441968" cy="369332"/>
          </a:xfrm>
          <a:prstGeom prst="rect">
            <a:avLst/>
          </a:prstGeom>
          <a:noFill/>
        </p:spPr>
        <p:txBody>
          <a:bodyPr wrap="none" rtlCol="0">
            <a:spAutoFit/>
          </a:bodyPr>
          <a:lstStyle/>
          <a:p>
            <a:r>
              <a:rPr lang="en-US" dirty="0"/>
              <a:t>Large alignment gaps   =&gt;   introns  </a:t>
            </a:r>
          </a:p>
        </p:txBody>
      </p:sp>
    </p:spTree>
    <p:extLst>
      <p:ext uri="{BB962C8B-B14F-4D97-AF65-F5344CB8AC3E}">
        <p14:creationId xmlns:p14="http://schemas.microsoft.com/office/powerpoint/2010/main" val="1643363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253795" y="4575299"/>
            <a:ext cx="6461549" cy="369332"/>
          </a:xfrm>
          <a:prstGeom prst="rect">
            <a:avLst/>
          </a:prstGeom>
          <a:noFill/>
        </p:spPr>
        <p:txBody>
          <a:bodyPr wrap="none" rtlCol="0">
            <a:spAutoFit/>
          </a:bodyPr>
          <a:lstStyle/>
          <a:p>
            <a:r>
              <a:rPr lang="en-US" dirty="0"/>
              <a:t>Overlapping but different introns =  evidence of alternative splicing</a:t>
            </a:r>
          </a:p>
        </p:txBody>
      </p:sp>
    </p:spTree>
    <p:extLst>
      <p:ext uri="{BB962C8B-B14F-4D97-AF65-F5344CB8AC3E}">
        <p14:creationId xmlns:p14="http://schemas.microsoft.com/office/powerpoint/2010/main" val="4150875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2130257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31" name="TextBox 30"/>
          <p:cNvSpPr txBox="1"/>
          <p:nvPr/>
        </p:nvSpPr>
        <p:spPr>
          <a:xfrm>
            <a:off x="961021" y="4382255"/>
            <a:ext cx="7366395" cy="369332"/>
          </a:xfrm>
          <a:prstGeom prst="rect">
            <a:avLst/>
          </a:prstGeom>
          <a:noFill/>
        </p:spPr>
        <p:txBody>
          <a:bodyPr wrap="none" rtlCol="0">
            <a:spAutoFit/>
          </a:bodyPr>
          <a:lstStyle/>
          <a:p>
            <a:r>
              <a:rPr lang="en-US" dirty="0"/>
              <a:t>Individual reads can yield multiple exon and intron segments (splice patterns)</a:t>
            </a:r>
          </a:p>
        </p:txBody>
      </p:sp>
      <p:grpSp>
        <p:nvGrpSpPr>
          <p:cNvPr id="33" name="Group 32"/>
          <p:cNvGrpSpPr/>
          <p:nvPr/>
        </p:nvGrpSpPr>
        <p:grpSpPr>
          <a:xfrm>
            <a:off x="152127" y="1643601"/>
            <a:ext cx="8750092" cy="2073030"/>
            <a:chOff x="152127" y="1643601"/>
            <a:chExt cx="8750092" cy="2073030"/>
          </a:xfrm>
        </p:grpSpPr>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Rectangle 31"/>
            <p:cNvSpPr/>
            <p:nvPr/>
          </p:nvSpPr>
          <p:spPr>
            <a:xfrm>
              <a:off x="3705753" y="1644598"/>
              <a:ext cx="2051996" cy="54028"/>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8511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Screen Shot 2017-04-27 at 10.16.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889" y="2142122"/>
            <a:ext cx="2504765" cy="229194"/>
          </a:xfrm>
          <a:prstGeom prst="rect">
            <a:avLst/>
          </a:prstGeom>
        </p:spPr>
      </p:pic>
      <p:pic>
        <p:nvPicPr>
          <p:cNvPr id="19" name="Picture 18" descr="Screen Shot 2017-04-27 at 10.22.2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7194" y="1655044"/>
            <a:ext cx="2098696" cy="229914"/>
          </a:xfrm>
          <a:prstGeom prst="rect">
            <a:avLst/>
          </a:prstGeom>
        </p:spPr>
      </p:pic>
    </p:spTree>
    <p:extLst>
      <p:ext uri="{BB962C8B-B14F-4D97-AF65-F5344CB8AC3E}">
        <p14:creationId xmlns:p14="http://schemas.microsoft.com/office/powerpoint/2010/main" val="372962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7183E-7 3.13875E-6 L 8.7183E-7 0.45749 " pathEditMode="relative" ptsTypes="AA">
                                      <p:cBhvr>
                                        <p:cTn id="6" dur="2000" fill="hold"/>
                                        <p:tgtEl>
                                          <p:spTgt spid="16"/>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3.85551E-6 -1.78828E-6 L -0.00243 0.40908 " pathEditMode="relative" ptsTypes="AA">
                                      <p:cBhvr>
                                        <p:cTn id="9"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770636"/>
            <a:ext cx="925157" cy="5467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131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994122"/>
            <a:ext cx="925157" cy="3232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25" name="Rectangle 24"/>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81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9" grpId="0" animBg="1"/>
      <p:bldP spid="20" grpId="0" animBg="1"/>
      <p:bldP spid="21" grpId="0" animBg="1"/>
      <p:bldP spid="22" grpId="0" animBg="1"/>
      <p:bldP spid="2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16" name="Rectangle 1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22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RNA-</a:t>
            </a:r>
            <a:r>
              <a:rPr lang="en-US" dirty="0" err="1"/>
              <a:t>Seq</a:t>
            </a:r>
            <a:r>
              <a:rPr lang="en-US" dirty="0"/>
              <a:t> Empowers Many Facets of Biological Investigations</a:t>
            </a:r>
          </a:p>
        </p:txBody>
      </p:sp>
      <p:sp>
        <p:nvSpPr>
          <p:cNvPr id="3" name="Content Placeholder 2"/>
          <p:cNvSpPr>
            <a:spLocks noGrp="1"/>
          </p:cNvSpPr>
          <p:nvPr>
            <p:ph idx="1"/>
          </p:nvPr>
        </p:nvSpPr>
        <p:spPr>
          <a:xfrm>
            <a:off x="1058626" y="1760858"/>
            <a:ext cx="7722881" cy="4525963"/>
          </a:xfrm>
        </p:spPr>
        <p:txBody>
          <a:bodyPr/>
          <a:lstStyle/>
          <a:p>
            <a:r>
              <a:rPr lang="en-US" dirty="0"/>
              <a:t>Transcript identification </a:t>
            </a:r>
            <a:r>
              <a:rPr lang="en-US" sz="2400" dirty="0"/>
              <a:t>(</a:t>
            </a:r>
            <a:r>
              <a:rPr lang="en-US" sz="2400" dirty="0" err="1"/>
              <a:t>ie</a:t>
            </a:r>
            <a:r>
              <a:rPr lang="en-US" sz="2400" dirty="0"/>
              <a:t>. which genes active)</a:t>
            </a:r>
          </a:p>
          <a:p>
            <a:r>
              <a:rPr lang="en-US" dirty="0"/>
              <a:t>Expression Levels</a:t>
            </a:r>
          </a:p>
          <a:p>
            <a:r>
              <a:rPr lang="en-US" dirty="0"/>
              <a:t>Alternative splicing isoforms</a:t>
            </a:r>
          </a:p>
          <a:p>
            <a:r>
              <a:rPr lang="en-US" dirty="0"/>
              <a:t>Allelic variants</a:t>
            </a:r>
          </a:p>
          <a:p>
            <a:r>
              <a:rPr lang="en-US" dirty="0"/>
              <a:t>Mutations</a:t>
            </a:r>
          </a:p>
          <a:p>
            <a:r>
              <a:rPr lang="en-US" dirty="0"/>
              <a:t>Fusion Transcripts</a:t>
            </a:r>
          </a:p>
          <a:p>
            <a:r>
              <a:rPr lang="en-US" dirty="0"/>
              <a:t>RNA-editing</a:t>
            </a:r>
          </a:p>
          <a:p>
            <a:endParaRPr lang="en-US" dirty="0"/>
          </a:p>
        </p:txBody>
      </p:sp>
    </p:spTree>
    <p:extLst>
      <p:ext uri="{BB962C8B-B14F-4D97-AF65-F5344CB8AC3E}">
        <p14:creationId xmlns:p14="http://schemas.microsoft.com/office/powerpoint/2010/main" val="1924244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Tree>
    <p:extLst>
      <p:ext uri="{BB962C8B-B14F-4D97-AF65-F5344CB8AC3E}">
        <p14:creationId xmlns:p14="http://schemas.microsoft.com/office/powerpoint/2010/main" val="312537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
        <p:nvSpPr>
          <p:cNvPr id="9" name="TextBox 8"/>
          <p:cNvSpPr txBox="1"/>
          <p:nvPr/>
        </p:nvSpPr>
        <p:spPr>
          <a:xfrm>
            <a:off x="144262" y="4304798"/>
            <a:ext cx="2454518" cy="369332"/>
          </a:xfrm>
          <a:prstGeom prst="rect">
            <a:avLst/>
          </a:prstGeom>
          <a:solidFill>
            <a:srgbClr val="FFFFFF"/>
          </a:solidFill>
        </p:spPr>
        <p:txBody>
          <a:bodyPr wrap="none" rtlCol="0">
            <a:spAutoFit/>
          </a:bodyPr>
          <a:lstStyle/>
          <a:p>
            <a:r>
              <a:rPr lang="en-US" b="1" dirty="0"/>
              <a:t>Reconstructed isoforms</a:t>
            </a:r>
          </a:p>
        </p:txBody>
      </p:sp>
    </p:spTree>
    <p:extLst>
      <p:ext uri="{BB962C8B-B14F-4D97-AF65-F5344CB8AC3E}">
        <p14:creationId xmlns:p14="http://schemas.microsoft.com/office/powerpoint/2010/main" val="30107465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7489" y="2692640"/>
            <a:ext cx="8573681" cy="461665"/>
          </a:xfrm>
          <a:prstGeom prst="rect">
            <a:avLst/>
          </a:prstGeom>
          <a:noFill/>
        </p:spPr>
        <p:txBody>
          <a:bodyPr wrap="none" rtlCol="0">
            <a:spAutoFit/>
          </a:bodyPr>
          <a:lstStyle/>
          <a:p>
            <a:r>
              <a:rPr lang="en-US" sz="2400" dirty="0"/>
              <a:t>What if you don’t have a high quality reference genome sequence?</a:t>
            </a:r>
          </a:p>
        </p:txBody>
      </p:sp>
    </p:spTree>
    <p:extLst>
      <p:ext uri="{BB962C8B-B14F-4D97-AF65-F5344CB8AC3E}">
        <p14:creationId xmlns:p14="http://schemas.microsoft.com/office/powerpoint/2010/main" val="2114617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Tree>
    <p:extLst>
      <p:ext uri="{BB962C8B-B14F-4D97-AF65-F5344CB8AC3E}">
        <p14:creationId xmlns:p14="http://schemas.microsoft.com/office/powerpoint/2010/main" val="3714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40862E-7 4.83461E-6 L -0.34329 0.50381 " pathEditMode="relative" rAng="0" ptsTypes="AA">
                                      <p:cBhvr>
                                        <p:cTn id="6" dur="2000" fill="hold"/>
                                        <p:tgtEl>
                                          <p:spTgt spid="29"/>
                                        </p:tgtEl>
                                        <p:attrNameLst>
                                          <p:attrName>ppt_x</p:attrName>
                                          <p:attrName>ppt_y</p:attrName>
                                        </p:attrNameLst>
                                      </p:cBhvr>
                                      <p:rCtr x="-17165" y="25191"/>
                                    </p:animMotion>
                                  </p:childTnLst>
                                </p:cTn>
                              </p:par>
                              <p:par>
                                <p:cTn id="7" presetID="0" presetClass="path" presetSubtype="0" accel="50000" decel="50000" fill="hold" nodeType="withEffect">
                                  <p:stCondLst>
                                    <p:cond delay="0"/>
                                  </p:stCondLst>
                                  <p:childTnLst>
                                    <p:animMotion origin="layout" path="M 6.07744E-8 -3.52002E-6 L 0.26689 0.47165 " pathEditMode="relative" rAng="0" ptsTypes="AA">
                                      <p:cBhvr>
                                        <p:cTn id="8" dur="2000" fill="hold"/>
                                        <p:tgtEl>
                                          <p:spTgt spid="30"/>
                                        </p:tgtEl>
                                        <p:attrNameLst>
                                          <p:attrName>ppt_x</p:attrName>
                                          <p:attrName>ppt_y</p:attrName>
                                        </p:attrNameLst>
                                      </p:cBhvr>
                                      <p:rCtr x="13336" y="23583"/>
                                    </p:animMotion>
                                  </p:childTnLst>
                                </p:cTn>
                              </p:par>
                              <p:par>
                                <p:cTn id="9" presetID="0" presetClass="path" presetSubtype="0" accel="50000" decel="50000" fill="hold" nodeType="withEffect">
                                  <p:stCondLst>
                                    <p:cond delay="0"/>
                                  </p:stCondLst>
                                  <p:childTnLst>
                                    <p:animMotion origin="layout" path="M 1.7694E-6 2.46008E-6 L -0.0639 0.43045 " pathEditMode="relative" rAng="0" ptsTypes="AA">
                                      <p:cBhvr>
                                        <p:cTn id="10" dur="2000" fill="hold"/>
                                        <p:tgtEl>
                                          <p:spTgt spid="32"/>
                                        </p:tgtEl>
                                        <p:attrNameLst>
                                          <p:attrName>ppt_x</p:attrName>
                                          <p:attrName>ppt_y</p:attrName>
                                        </p:attrNameLst>
                                      </p:cBhvr>
                                      <p:rCtr x="-3195" y="21523"/>
                                    </p:animMotion>
                                  </p:childTnLst>
                                </p:cTn>
                              </p:par>
                            </p:childTnLst>
                          </p:cTn>
                        </p:par>
                        <p:par>
                          <p:cTn id="11" fill="hold">
                            <p:stCondLst>
                              <p:cond delay="2000"/>
                            </p:stCondLst>
                            <p:childTnLst>
                              <p:par>
                                <p:cTn id="12" presetID="0" presetClass="path" presetSubtype="0" accel="50000" decel="50000" fill="hold" nodeType="afterEffect">
                                  <p:stCondLst>
                                    <p:cond delay="0"/>
                                  </p:stCondLst>
                                  <p:childTnLst>
                                    <p:animMotion origin="layout" path="M 2.84077E-6 3.40662E-6 L 0.10748 0.03679 " pathEditMode="relative" rAng="0" ptsTypes="AA">
                                      <p:cBhvr>
                                        <p:cTn id="13" dur="2000" fill="hold"/>
                                        <p:tgtEl>
                                          <p:spTgt spid="28"/>
                                        </p:tgtEl>
                                        <p:attrNameLst>
                                          <p:attrName>ppt_x</p:attrName>
                                          <p:attrName>ppt_y</p:attrName>
                                        </p:attrNameLst>
                                      </p:cBhvr>
                                      <p:rCtr x="5366" y="1828"/>
                                    </p:animMotion>
                                  </p:childTnLst>
                                </p:cTn>
                              </p:par>
                              <p:par>
                                <p:cTn id="14" presetID="0" presetClass="path" presetSubtype="0" accel="50000" decel="50000" fill="hold" nodeType="withEffect">
                                  <p:stCondLst>
                                    <p:cond delay="0"/>
                                  </p:stCondLst>
                                  <p:childTnLst>
                                    <p:animMotion origin="layout" path="M -0.06355 -0.00787 L -0.3485 0.00533 " pathEditMode="relative" rAng="0" ptsTypes="AA">
                                      <p:cBhvr>
                                        <p:cTn id="15" dur="2000" fill="hold"/>
                                        <p:tgtEl>
                                          <p:spTgt spid="31"/>
                                        </p:tgtEl>
                                        <p:attrNameLst>
                                          <p:attrName>ppt_x</p:attrName>
                                          <p:attrName>ppt_y</p:attrName>
                                        </p:attrNameLst>
                                      </p:cBhvr>
                                      <p:rCtr x="-14256" y="648"/>
                                    </p:animMotion>
                                  </p:childTnLst>
                                </p:cTn>
                              </p:par>
                              <p:par>
                                <p:cTn id="16" presetID="0" presetClass="path" presetSubtype="0" accel="50000" decel="50000" fill="hold" nodeType="withEffect">
                                  <p:stCondLst>
                                    <p:cond delay="0"/>
                                  </p:stCondLst>
                                  <p:childTnLst>
                                    <p:animMotion origin="layout" path="M -3.67946E-6 2.73443E-6 L 0.32211 -0.02524 " pathEditMode="relative" rAng="0" ptsTypes="AA">
                                      <p:cBhvr>
                                        <p:cTn id="17" dur="2000" fill="hold"/>
                                        <p:tgtEl>
                                          <p:spTgt spid="33"/>
                                        </p:tgtEl>
                                        <p:attrNameLst>
                                          <p:attrName>ppt_x</p:attrName>
                                          <p:attrName>ppt_y</p:attrName>
                                        </p:attrNameLst>
                                      </p:cBhvr>
                                      <p:rCtr x="16097"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6" name="Straight Arrow Connector 15"/>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13120494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32" name="Straight Arrow Connector 31"/>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1105647" y="1105647"/>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1452280" y="4351604"/>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grpSp>
        <p:nvGrpSpPr>
          <p:cNvPr id="5" name="Group 4"/>
          <p:cNvGrpSpPr/>
          <p:nvPr/>
        </p:nvGrpSpPr>
        <p:grpSpPr>
          <a:xfrm>
            <a:off x="137121" y="2589096"/>
            <a:ext cx="6967226" cy="369332"/>
            <a:chOff x="137121" y="2589096"/>
            <a:chExt cx="6967226" cy="369332"/>
          </a:xfrm>
        </p:grpSpPr>
        <p:sp>
          <p:nvSpPr>
            <p:cNvPr id="52" name="Rectangle 51"/>
            <p:cNvSpPr/>
            <p:nvPr/>
          </p:nvSpPr>
          <p:spPr>
            <a:xfrm>
              <a:off x="1524534" y="266272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3531269" y="2657137"/>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flipH="1">
              <a:off x="5119426" y="2659122"/>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37121" y="2589096"/>
              <a:ext cx="1315159" cy="369332"/>
            </a:xfrm>
            <a:prstGeom prst="rect">
              <a:avLst/>
            </a:prstGeom>
            <a:noFill/>
          </p:spPr>
          <p:txBody>
            <a:bodyPr wrap="none" rtlCol="0">
              <a:spAutoFit/>
            </a:bodyPr>
            <a:lstStyle/>
            <a:p>
              <a:r>
                <a:rPr lang="en-US" dirty="0"/>
                <a:t>Transcript A</a:t>
              </a:r>
            </a:p>
          </p:txBody>
        </p:sp>
      </p:grpSp>
      <p:grpSp>
        <p:nvGrpSpPr>
          <p:cNvPr id="6" name="Group 5"/>
          <p:cNvGrpSpPr/>
          <p:nvPr/>
        </p:nvGrpSpPr>
        <p:grpSpPr>
          <a:xfrm>
            <a:off x="137121" y="5778760"/>
            <a:ext cx="7612446" cy="369332"/>
            <a:chOff x="137121" y="5778760"/>
            <a:chExt cx="7612446" cy="369332"/>
          </a:xfrm>
        </p:grpSpPr>
        <p:sp>
          <p:nvSpPr>
            <p:cNvPr id="55" name="Rectangle 54"/>
            <p:cNvSpPr/>
            <p:nvPr/>
          </p:nvSpPr>
          <p:spPr>
            <a:xfrm>
              <a:off x="1546348" y="5877321"/>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flipH="1">
              <a:off x="3556407" y="5877321"/>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flipH="1">
              <a:off x="5545786" y="5877321"/>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137121" y="5778760"/>
              <a:ext cx="1313180" cy="369332"/>
            </a:xfrm>
            <a:prstGeom prst="rect">
              <a:avLst/>
            </a:prstGeom>
            <a:noFill/>
          </p:spPr>
          <p:txBody>
            <a:bodyPr wrap="none" rtlCol="0">
              <a:spAutoFit/>
            </a:bodyPr>
            <a:lstStyle/>
            <a:p>
              <a:r>
                <a:rPr lang="en-US" dirty="0"/>
                <a:t>Transcript B</a:t>
              </a:r>
            </a:p>
          </p:txBody>
        </p:sp>
      </p:grpSp>
      <p:sp>
        <p:nvSpPr>
          <p:cNvPr id="4" name="TextBox 3"/>
          <p:cNvSpPr txBox="1"/>
          <p:nvPr/>
        </p:nvSpPr>
        <p:spPr>
          <a:xfrm>
            <a:off x="1946939" y="3589956"/>
            <a:ext cx="5225559" cy="369332"/>
          </a:xfrm>
          <a:prstGeom prst="rect">
            <a:avLst/>
          </a:prstGeom>
          <a:noFill/>
        </p:spPr>
        <p:txBody>
          <a:bodyPr wrap="none" rtlCol="0">
            <a:spAutoFit/>
          </a:bodyPr>
          <a:lstStyle/>
          <a:p>
            <a:r>
              <a:rPr lang="en-US" dirty="0"/>
              <a:t> Generate consensus sequence where reads overlap</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191246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8" grpId="0" animBg="1"/>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09471" y="1789288"/>
            <a:ext cx="3633925" cy="2147437"/>
            <a:chOff x="108555" y="1386688"/>
            <a:chExt cx="4120142" cy="2370745"/>
          </a:xfrm>
        </p:grpSpPr>
        <p:grpSp>
          <p:nvGrpSpPr>
            <p:cNvPr id="28" name="Group 27"/>
            <p:cNvGrpSpPr/>
            <p:nvPr/>
          </p:nvGrpSpPr>
          <p:grpSpPr>
            <a:xfrm>
              <a:off x="612148" y="2741979"/>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55278" y="3534125"/>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94772" y="1813788"/>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305615" y="3142263"/>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08555" y="1386688"/>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08555" y="2316109"/>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 name="TextBox 1"/>
          <p:cNvSpPr txBox="1"/>
          <p:nvPr/>
        </p:nvSpPr>
        <p:spPr>
          <a:xfrm>
            <a:off x="124194" y="227071"/>
            <a:ext cx="9093505" cy="461665"/>
          </a:xfrm>
          <a:prstGeom prst="rect">
            <a:avLst/>
          </a:prstGeom>
          <a:noFill/>
        </p:spPr>
        <p:txBody>
          <a:bodyPr wrap="none" rtlCol="0">
            <a:spAutoFit/>
          </a:bodyPr>
          <a:lstStyle/>
          <a:p>
            <a:r>
              <a:rPr lang="en-US" sz="2400" b="1" dirty="0"/>
              <a:t>Finding pairwise overlaps between </a:t>
            </a:r>
            <a:r>
              <a:rPr lang="en-US" sz="2400" b="1" i="1" dirty="0"/>
              <a:t>n</a:t>
            </a:r>
            <a:r>
              <a:rPr lang="en-US" sz="2400" b="1" dirty="0"/>
              <a:t> reads involves ~ </a:t>
            </a:r>
            <a:r>
              <a:rPr lang="en-US" sz="2400" b="1" i="1" dirty="0"/>
              <a:t>n</a:t>
            </a:r>
            <a:r>
              <a:rPr lang="en-US" sz="2400" b="1" i="1" baseline="30000" dirty="0"/>
              <a:t>2</a:t>
            </a:r>
            <a:r>
              <a:rPr lang="en-US" sz="2400" b="1" dirty="0"/>
              <a:t> comparisons.</a:t>
            </a:r>
          </a:p>
        </p:txBody>
      </p:sp>
      <p:pic>
        <p:nvPicPr>
          <p:cNvPr id="6" name="Picture 5" descr="Screen Shot 2017-04-25 at 5.10.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638" y="708345"/>
            <a:ext cx="4572000" cy="4927600"/>
          </a:xfrm>
          <a:prstGeom prst="rect">
            <a:avLst/>
          </a:prstGeom>
        </p:spPr>
      </p:pic>
      <p:sp>
        <p:nvSpPr>
          <p:cNvPr id="3" name="TextBox 2"/>
          <p:cNvSpPr txBox="1"/>
          <p:nvPr/>
        </p:nvSpPr>
        <p:spPr>
          <a:xfrm>
            <a:off x="1833471" y="5944138"/>
            <a:ext cx="5462428" cy="400110"/>
          </a:xfrm>
          <a:prstGeom prst="rect">
            <a:avLst/>
          </a:prstGeom>
          <a:noFill/>
        </p:spPr>
        <p:txBody>
          <a:bodyPr wrap="none" rtlCol="0">
            <a:spAutoFit/>
          </a:bodyPr>
          <a:lstStyle/>
          <a:p>
            <a:r>
              <a:rPr lang="en-US" sz="2000" b="1" i="1" dirty="0">
                <a:solidFill>
                  <a:schemeClr val="tx1">
                    <a:lumMod val="65000"/>
                    <a:lumOff val="35000"/>
                  </a:schemeClr>
                </a:solidFill>
              </a:rPr>
              <a:t>Impractical for typical RNA-</a:t>
            </a:r>
            <a:r>
              <a:rPr lang="en-US" sz="2000" b="1" i="1" dirty="0" err="1">
                <a:solidFill>
                  <a:schemeClr val="tx1">
                    <a:lumMod val="65000"/>
                    <a:lumOff val="35000"/>
                  </a:schemeClr>
                </a:solidFill>
              </a:rPr>
              <a:t>Seq</a:t>
            </a:r>
            <a:r>
              <a:rPr lang="en-US" sz="2000" b="1" i="1" dirty="0">
                <a:solidFill>
                  <a:schemeClr val="tx1">
                    <a:lumMod val="65000"/>
                    <a:lumOff val="35000"/>
                  </a:schemeClr>
                </a:solidFill>
              </a:rPr>
              <a:t> data (50M reads)</a:t>
            </a:r>
          </a:p>
        </p:txBody>
      </p:sp>
    </p:spTree>
    <p:extLst>
      <p:ext uri="{BB962C8B-B14F-4D97-AF65-F5344CB8AC3E}">
        <p14:creationId xmlns:p14="http://schemas.microsoft.com/office/powerpoint/2010/main" val="250178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660919" y="296697"/>
            <a:ext cx="8069011" cy="523220"/>
          </a:xfrm>
          <a:prstGeom prst="rect">
            <a:avLst/>
          </a:prstGeom>
          <a:noFill/>
        </p:spPr>
        <p:txBody>
          <a:bodyPr wrap="none" rtlCol="0">
            <a:spAutoFit/>
          </a:bodyPr>
          <a:lstStyle/>
          <a:p>
            <a:r>
              <a:rPr lang="en-US" sz="2800" b="1" dirty="0"/>
              <a:t>No genome to align to…   De novo assembly required</a:t>
            </a:r>
          </a:p>
        </p:txBody>
      </p:sp>
      <p:sp>
        <p:nvSpPr>
          <p:cNvPr id="3" name="TextBox 2"/>
          <p:cNvSpPr txBox="1"/>
          <p:nvPr/>
        </p:nvSpPr>
        <p:spPr>
          <a:xfrm>
            <a:off x="1328651" y="3477080"/>
            <a:ext cx="6708988" cy="461665"/>
          </a:xfrm>
          <a:prstGeom prst="rect">
            <a:avLst/>
          </a:prstGeom>
          <a:noFill/>
        </p:spPr>
        <p:txBody>
          <a:bodyPr wrap="none" rtlCol="0">
            <a:spAutoFit/>
          </a:bodyPr>
          <a:lstStyle/>
          <a:p>
            <a:r>
              <a:rPr lang="en-US" sz="2400" dirty="0"/>
              <a:t>Want to avoid </a:t>
            </a:r>
            <a:r>
              <a:rPr lang="en-US" sz="2400" b="1" i="1" dirty="0"/>
              <a:t>n</a:t>
            </a:r>
            <a:r>
              <a:rPr lang="en-US" sz="2400" b="1" i="1" baseline="30000" dirty="0"/>
              <a:t>2</a:t>
            </a:r>
            <a:r>
              <a:rPr lang="en-US" sz="2400" dirty="0"/>
              <a:t> read alignments to define overlaps</a:t>
            </a:r>
          </a:p>
        </p:txBody>
      </p:sp>
      <p:sp>
        <p:nvSpPr>
          <p:cNvPr id="4" name="TextBox 3"/>
          <p:cNvSpPr txBox="1"/>
          <p:nvPr/>
        </p:nvSpPr>
        <p:spPr>
          <a:xfrm>
            <a:off x="2747859" y="4476557"/>
            <a:ext cx="3373189" cy="523220"/>
          </a:xfrm>
          <a:prstGeom prst="rect">
            <a:avLst/>
          </a:prstGeom>
          <a:noFill/>
        </p:spPr>
        <p:txBody>
          <a:bodyPr wrap="none" rtlCol="0">
            <a:spAutoFit/>
          </a:bodyPr>
          <a:lstStyle/>
          <a:p>
            <a:r>
              <a:rPr lang="en-US" sz="2800" b="1" dirty="0"/>
              <a:t>Use a de </a:t>
            </a:r>
            <a:r>
              <a:rPr lang="en-US" sz="2800" b="1" dirty="0" err="1"/>
              <a:t>Bruijn</a:t>
            </a:r>
            <a:r>
              <a:rPr lang="en-US" sz="2800" b="1" dirty="0"/>
              <a:t> graph</a:t>
            </a:r>
          </a:p>
        </p:txBody>
      </p:sp>
    </p:spTree>
    <p:extLst>
      <p:ext uri="{BB962C8B-B14F-4D97-AF65-F5344CB8AC3E}">
        <p14:creationId xmlns:p14="http://schemas.microsoft.com/office/powerpoint/2010/main" val="425179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590819" y="1141664"/>
            <a:ext cx="5324110" cy="1706082"/>
          </a:xfrm>
          <a:custGeom>
            <a:avLst/>
            <a:gdLst>
              <a:gd name="connsiteX0" fmla="*/ 602971 w 5324110"/>
              <a:gd name="connsiteY0" fmla="*/ 0 h 1706082"/>
              <a:gd name="connsiteX1" fmla="*/ 5106014 w 5324110"/>
              <a:gd name="connsiteY1" fmla="*/ 12827 h 1706082"/>
              <a:gd name="connsiteX2" fmla="*/ 5324110 w 5324110"/>
              <a:gd name="connsiteY2" fmla="*/ 1103181 h 1706082"/>
              <a:gd name="connsiteX3" fmla="*/ 5144502 w 5324110"/>
              <a:gd name="connsiteY3" fmla="*/ 1706082 h 1706082"/>
              <a:gd name="connsiteX4" fmla="*/ 0 w 5324110"/>
              <a:gd name="connsiteY4" fmla="*/ 1706082 h 1706082"/>
              <a:gd name="connsiteX5" fmla="*/ 602971 w 5324110"/>
              <a:gd name="connsiteY5" fmla="*/ 0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4110" h="1706082">
                <a:moveTo>
                  <a:pt x="602971" y="0"/>
                </a:moveTo>
                <a:lnTo>
                  <a:pt x="5106014" y="12827"/>
                </a:lnTo>
                <a:lnTo>
                  <a:pt x="5324110" y="1103181"/>
                </a:lnTo>
                <a:lnTo>
                  <a:pt x="5144502" y="1706082"/>
                </a:lnTo>
                <a:lnTo>
                  <a:pt x="0" y="1706082"/>
                </a:lnTo>
                <a:lnTo>
                  <a:pt x="602971" y="0"/>
                </a:lnTo>
                <a:close/>
              </a:path>
            </a:pathLst>
          </a:cu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Bracket 11"/>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3785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59486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9-11 at 9.13.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536679"/>
            <a:ext cx="8597900" cy="6007100"/>
          </a:xfrm>
          <a:prstGeom prst="rect">
            <a:avLst/>
          </a:prstGeom>
        </p:spPr>
      </p:pic>
      <p:sp>
        <p:nvSpPr>
          <p:cNvPr id="4" name="TextBox 3"/>
          <p:cNvSpPr txBox="1"/>
          <p:nvPr/>
        </p:nvSpPr>
        <p:spPr>
          <a:xfrm>
            <a:off x="186074" y="58169"/>
            <a:ext cx="8957926" cy="523220"/>
          </a:xfrm>
          <a:prstGeom prst="rect">
            <a:avLst/>
          </a:prstGeom>
          <a:noFill/>
        </p:spPr>
        <p:txBody>
          <a:bodyPr wrap="none" rtlCol="0">
            <a:spAutoFit/>
          </a:bodyPr>
          <a:lstStyle/>
          <a:p>
            <a:r>
              <a:rPr lang="en-US" sz="2800" b="1" dirty="0"/>
              <a:t>RNA-</a:t>
            </a:r>
            <a:r>
              <a:rPr lang="en-US" sz="2800" b="1" dirty="0" err="1"/>
              <a:t>Seq</a:t>
            </a:r>
            <a:r>
              <a:rPr lang="en-US" sz="2800" b="1" dirty="0"/>
              <a:t> is Empowering Discovery at Single Cell Resolution</a:t>
            </a:r>
          </a:p>
        </p:txBody>
      </p:sp>
      <p:sp>
        <p:nvSpPr>
          <p:cNvPr id="5" name="Rectangle 4"/>
          <p:cNvSpPr/>
          <p:nvPr/>
        </p:nvSpPr>
        <p:spPr>
          <a:xfrm>
            <a:off x="364525" y="693737"/>
            <a:ext cx="482115" cy="3527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6543779"/>
            <a:ext cx="2917511" cy="307777"/>
          </a:xfrm>
          <a:prstGeom prst="rect">
            <a:avLst/>
          </a:prstGeom>
          <a:noFill/>
        </p:spPr>
        <p:txBody>
          <a:bodyPr wrap="none" rtlCol="0">
            <a:spAutoFit/>
          </a:bodyPr>
          <a:lstStyle/>
          <a:p>
            <a:r>
              <a:rPr lang="en-US" sz="1400" dirty="0"/>
              <a:t>Wagner, </a:t>
            </a:r>
            <a:r>
              <a:rPr lang="en-US" sz="1400" dirty="0" err="1"/>
              <a:t>Regev</a:t>
            </a:r>
            <a:r>
              <a:rPr lang="en-US" sz="1400" dirty="0"/>
              <a:t>, and </a:t>
            </a:r>
            <a:r>
              <a:rPr lang="en-US" sz="1400" dirty="0" err="1"/>
              <a:t>Yosef</a:t>
            </a:r>
            <a:r>
              <a:rPr lang="en-US" sz="1400" dirty="0"/>
              <a:t>.  NBT 2016 </a:t>
            </a:r>
          </a:p>
        </p:txBody>
      </p:sp>
    </p:spTree>
    <p:extLst>
      <p:ext uri="{BB962C8B-B14F-4D97-AF65-F5344CB8AC3E}">
        <p14:creationId xmlns:p14="http://schemas.microsoft.com/office/powerpoint/2010/main" val="5290134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351926" cy="369332"/>
          </a:xfrm>
          <a:prstGeom prst="rect">
            <a:avLst/>
          </a:prstGeom>
          <a:noFill/>
        </p:spPr>
        <p:txBody>
          <a:bodyPr wrap="none" rtlCol="0">
            <a:spAutoFit/>
          </a:bodyPr>
          <a:lstStyle/>
          <a:p>
            <a:r>
              <a:rPr lang="en-US" dirty="0"/>
              <a:t>Nodes = unique k-</a:t>
            </a:r>
            <a:r>
              <a:rPr lang="en-US" dirty="0" err="1"/>
              <a:t>mers</a:t>
            </a:r>
            <a:endParaRPr lang="en-US" dirty="0"/>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124049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4823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1432324" y="2020931"/>
            <a:ext cx="1375572" cy="369332"/>
          </a:xfrm>
          <a:prstGeom prst="rect">
            <a:avLst/>
          </a:prstGeom>
          <a:noFill/>
        </p:spPr>
        <p:txBody>
          <a:bodyPr wrap="none" rtlCol="0">
            <a:spAutoFit/>
          </a:bodyPr>
          <a:lstStyle/>
          <a:p>
            <a:r>
              <a:rPr lang="en-US" dirty="0"/>
              <a:t>(k-1) overlap</a:t>
            </a:r>
          </a:p>
        </p:txBody>
      </p:sp>
      <p:sp>
        <p:nvSpPr>
          <p:cNvPr id="16" name="Rectangle 15"/>
          <p:cNvSpPr/>
          <p:nvPr/>
        </p:nvSpPr>
        <p:spPr>
          <a:xfrm>
            <a:off x="1565275" y="4206875"/>
            <a:ext cx="85725" cy="2000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418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1432324" y="2020931"/>
            <a:ext cx="1375572" cy="369332"/>
          </a:xfrm>
          <a:prstGeom prst="rect">
            <a:avLst/>
          </a:prstGeom>
          <a:noFill/>
        </p:spPr>
        <p:txBody>
          <a:bodyPr wrap="none" rtlCol="0">
            <a:spAutoFit/>
          </a:bodyPr>
          <a:lstStyle/>
          <a:p>
            <a:r>
              <a:rPr lang="en-US" dirty="0"/>
              <a:t>(k-1) overlap</a:t>
            </a:r>
          </a:p>
        </p:txBody>
      </p:sp>
      <p:cxnSp>
        <p:nvCxnSpPr>
          <p:cNvPr id="16" name="Straight Arrow Connector 15"/>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9118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cxnSp>
        <p:nvCxnSpPr>
          <p:cNvPr id="11" name="Straight Arrow Connector 10"/>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070100" y="4292600"/>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87833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59561" y="207098"/>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grpSp>
        <p:nvGrpSpPr>
          <p:cNvPr id="3" name="Group 2"/>
          <p:cNvGrpSpPr/>
          <p:nvPr/>
        </p:nvGrpSpPr>
        <p:grpSpPr>
          <a:xfrm>
            <a:off x="518160" y="3591107"/>
            <a:ext cx="2928767" cy="629201"/>
            <a:chOff x="518160" y="3591107"/>
            <a:chExt cx="2928767" cy="629201"/>
          </a:xfrm>
        </p:grpSpPr>
        <p:sp>
          <p:nvSpPr>
            <p:cNvPr id="2" name="Rectangle 1"/>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Tree>
    <p:extLst>
      <p:ext uri="{BB962C8B-B14F-4D97-AF65-F5344CB8AC3E}">
        <p14:creationId xmlns:p14="http://schemas.microsoft.com/office/powerpoint/2010/main" val="259108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grpSp>
        <p:nvGrpSpPr>
          <p:cNvPr id="8" name="Group 7"/>
          <p:cNvGrpSpPr/>
          <p:nvPr/>
        </p:nvGrpSpPr>
        <p:grpSpPr>
          <a:xfrm>
            <a:off x="809058" y="615082"/>
            <a:ext cx="2928767" cy="629201"/>
            <a:chOff x="518160" y="3591107"/>
            <a:chExt cx="2928767" cy="629201"/>
          </a:xfrm>
        </p:grpSpPr>
        <p:sp>
          <p:nvSpPr>
            <p:cNvPr id="10" name="Rectangle 9"/>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
        <p:nvSpPr>
          <p:cNvPr id="2" name="TextBox 1"/>
          <p:cNvSpPr txBox="1"/>
          <p:nvPr/>
        </p:nvSpPr>
        <p:spPr>
          <a:xfrm>
            <a:off x="809058" y="2295254"/>
            <a:ext cx="1988382" cy="369332"/>
          </a:xfrm>
          <a:prstGeom prst="rect">
            <a:avLst/>
          </a:prstGeom>
          <a:solidFill>
            <a:srgbClr val="FFFFFF"/>
          </a:solidFill>
        </p:spPr>
        <p:txBody>
          <a:bodyPr wrap="none" rtlCol="0">
            <a:spAutoFit/>
          </a:bodyPr>
          <a:lstStyle/>
          <a:p>
            <a:r>
              <a:rPr lang="en-US" b="1" dirty="0"/>
              <a:t>Traverse the graph</a:t>
            </a:r>
          </a:p>
        </p:txBody>
      </p:sp>
      <p:sp>
        <p:nvSpPr>
          <p:cNvPr id="11" name="Rectangle 10"/>
          <p:cNvSpPr/>
          <p:nvPr/>
        </p:nvSpPr>
        <p:spPr>
          <a:xfrm>
            <a:off x="282243" y="2664426"/>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809058" y="4714087"/>
            <a:ext cx="3018775" cy="369332"/>
          </a:xfrm>
          <a:prstGeom prst="rect">
            <a:avLst/>
          </a:prstGeom>
          <a:solidFill>
            <a:srgbClr val="FFFFFF"/>
          </a:solidFill>
        </p:spPr>
        <p:txBody>
          <a:bodyPr wrap="none" rtlCol="0">
            <a:spAutoFit/>
          </a:bodyPr>
          <a:lstStyle/>
          <a:p>
            <a:r>
              <a:rPr lang="en-US" b="1" dirty="0"/>
              <a:t>Assemble Transcript Isoforms</a:t>
            </a:r>
          </a:p>
        </p:txBody>
      </p:sp>
      <p:sp>
        <p:nvSpPr>
          <p:cNvPr id="13" name="Rectangle 12"/>
          <p:cNvSpPr/>
          <p:nvPr/>
        </p:nvSpPr>
        <p:spPr>
          <a:xfrm>
            <a:off x="562935" y="5083419"/>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124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71" y="236160"/>
            <a:ext cx="8229600" cy="1143000"/>
          </a:xfrm>
        </p:spPr>
        <p:txBody>
          <a:bodyPr>
            <a:noAutofit/>
          </a:bodyPr>
          <a:lstStyle/>
          <a:p>
            <a:r>
              <a:rPr lang="en-US" sz="2400" b="1" dirty="0"/>
              <a:t>Contrasting Genome and Transcriptome </a:t>
            </a:r>
            <a:r>
              <a:rPr lang="en-US" sz="3200" b="1" i="1" dirty="0"/>
              <a:t>De novo </a:t>
            </a:r>
            <a:r>
              <a:rPr lang="en-US" sz="2400" b="1" dirty="0"/>
              <a:t>Assembly</a:t>
            </a:r>
          </a:p>
        </p:txBody>
      </p:sp>
      <p:sp>
        <p:nvSpPr>
          <p:cNvPr id="4" name="TextBox 3"/>
          <p:cNvSpPr txBox="1"/>
          <p:nvPr/>
        </p:nvSpPr>
        <p:spPr>
          <a:xfrm>
            <a:off x="521197" y="1719753"/>
            <a:ext cx="2565125" cy="461665"/>
          </a:xfrm>
          <a:prstGeom prst="rect">
            <a:avLst/>
          </a:prstGeom>
          <a:noFill/>
        </p:spPr>
        <p:txBody>
          <a:bodyPr wrap="none" rtlCol="0">
            <a:spAutoFit/>
          </a:bodyPr>
          <a:lstStyle/>
          <a:p>
            <a:r>
              <a:rPr lang="en-US" sz="2400" b="1" u="sng" dirty="0"/>
              <a:t>Genome Assembly</a:t>
            </a:r>
          </a:p>
        </p:txBody>
      </p:sp>
      <p:sp>
        <p:nvSpPr>
          <p:cNvPr id="5" name="TextBox 4"/>
          <p:cNvSpPr txBox="1"/>
          <p:nvPr/>
        </p:nvSpPr>
        <p:spPr>
          <a:xfrm>
            <a:off x="4435701" y="1694097"/>
            <a:ext cx="3336220" cy="461665"/>
          </a:xfrm>
          <a:prstGeom prst="rect">
            <a:avLst/>
          </a:prstGeom>
          <a:noFill/>
        </p:spPr>
        <p:txBody>
          <a:bodyPr wrap="none" rtlCol="0">
            <a:spAutoFit/>
          </a:bodyPr>
          <a:lstStyle/>
          <a:p>
            <a:r>
              <a:rPr lang="en-US" sz="2400" b="1" u="sng" dirty="0" err="1"/>
              <a:t>Transcriptome</a:t>
            </a:r>
            <a:r>
              <a:rPr lang="en-US" sz="2400" b="1" u="sng" dirty="0"/>
              <a:t> Assembly</a:t>
            </a:r>
          </a:p>
        </p:txBody>
      </p:sp>
      <p:grpSp>
        <p:nvGrpSpPr>
          <p:cNvPr id="17" name="Group 16"/>
          <p:cNvGrpSpPr/>
          <p:nvPr/>
        </p:nvGrpSpPr>
        <p:grpSpPr>
          <a:xfrm>
            <a:off x="235164" y="2284171"/>
            <a:ext cx="8908836" cy="400110"/>
            <a:chOff x="235164" y="2284171"/>
            <a:chExt cx="8908836" cy="400110"/>
          </a:xfrm>
        </p:grpSpPr>
        <p:sp>
          <p:nvSpPr>
            <p:cNvPr id="6" name="TextBox 5"/>
            <p:cNvSpPr txBox="1"/>
            <p:nvPr/>
          </p:nvSpPr>
          <p:spPr>
            <a:xfrm>
              <a:off x="235164" y="2284171"/>
              <a:ext cx="3892618" cy="400110"/>
            </a:xfrm>
            <a:prstGeom prst="rect">
              <a:avLst/>
            </a:prstGeom>
            <a:noFill/>
          </p:spPr>
          <p:txBody>
            <a:bodyPr wrap="square" rtlCol="0">
              <a:spAutoFit/>
            </a:bodyPr>
            <a:lstStyle/>
            <a:p>
              <a:pPr marL="285750" indent="-285750">
                <a:buFont typeface="Arial"/>
                <a:buChar char="•"/>
              </a:pPr>
              <a:r>
                <a:rPr lang="en-US" sz="2000" dirty="0"/>
                <a:t>Uniform coverage</a:t>
              </a:r>
            </a:p>
          </p:txBody>
        </p:sp>
        <p:sp>
          <p:nvSpPr>
            <p:cNvPr id="7" name="TextBox 6"/>
            <p:cNvSpPr txBox="1"/>
            <p:nvPr/>
          </p:nvSpPr>
          <p:spPr>
            <a:xfrm>
              <a:off x="4146305" y="2284171"/>
              <a:ext cx="4997695" cy="400110"/>
            </a:xfrm>
            <a:prstGeom prst="rect">
              <a:avLst/>
            </a:prstGeom>
            <a:noFill/>
          </p:spPr>
          <p:txBody>
            <a:bodyPr wrap="square" rtlCol="0">
              <a:spAutoFit/>
            </a:bodyPr>
            <a:lstStyle/>
            <a:p>
              <a:pPr marL="285750" indent="-285750">
                <a:buFont typeface="Arial"/>
                <a:buChar char="•"/>
              </a:pPr>
              <a:r>
                <a:rPr lang="en-US" sz="2000" dirty="0"/>
                <a:t>Exponentially distributed coverage levels</a:t>
              </a:r>
            </a:p>
          </p:txBody>
        </p:sp>
      </p:grpSp>
      <p:cxnSp>
        <p:nvCxnSpPr>
          <p:cNvPr id="12" name="Straight Connector 11"/>
          <p:cNvCxnSpPr/>
          <p:nvPr/>
        </p:nvCxnSpPr>
        <p:spPr>
          <a:xfrm>
            <a:off x="3977038" y="1719753"/>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35164" y="2957318"/>
            <a:ext cx="8366207" cy="400110"/>
            <a:chOff x="235164" y="2957318"/>
            <a:chExt cx="8366207" cy="400110"/>
          </a:xfrm>
        </p:grpSpPr>
        <p:sp>
          <p:nvSpPr>
            <p:cNvPr id="3" name="TextBox 2"/>
            <p:cNvSpPr txBox="1"/>
            <p:nvPr/>
          </p:nvSpPr>
          <p:spPr>
            <a:xfrm>
              <a:off x="235164" y="2957318"/>
              <a:ext cx="2962317" cy="400110"/>
            </a:xfrm>
            <a:prstGeom prst="rect">
              <a:avLst/>
            </a:prstGeom>
            <a:noFill/>
          </p:spPr>
          <p:txBody>
            <a:bodyPr wrap="square" rtlCol="0">
              <a:spAutoFit/>
            </a:bodyPr>
            <a:lstStyle/>
            <a:p>
              <a:pPr marL="285750" indent="-285750">
                <a:buFont typeface="Arial"/>
                <a:buChar char="•"/>
              </a:pPr>
              <a:r>
                <a:rPr lang="en-US" sz="2000" dirty="0"/>
                <a:t>Single </a:t>
              </a:r>
              <a:r>
                <a:rPr lang="en-US" sz="2000" dirty="0" err="1"/>
                <a:t>contig</a:t>
              </a:r>
              <a:r>
                <a:rPr lang="en-US" sz="2000" dirty="0"/>
                <a:t> per locus</a:t>
              </a:r>
            </a:p>
          </p:txBody>
        </p:sp>
        <p:sp>
          <p:nvSpPr>
            <p:cNvPr id="10" name="TextBox 9"/>
            <p:cNvSpPr txBox="1"/>
            <p:nvPr/>
          </p:nvSpPr>
          <p:spPr>
            <a:xfrm>
              <a:off x="4146305" y="2957318"/>
              <a:ext cx="4455066" cy="400110"/>
            </a:xfrm>
            <a:prstGeom prst="rect">
              <a:avLst/>
            </a:prstGeom>
            <a:noFill/>
          </p:spPr>
          <p:txBody>
            <a:bodyPr wrap="none" rtlCol="0">
              <a:spAutoFit/>
            </a:bodyPr>
            <a:lstStyle/>
            <a:p>
              <a:pPr marL="285750" indent="-285750">
                <a:buFont typeface="Arial"/>
                <a:buChar char="•"/>
              </a:pPr>
              <a:r>
                <a:rPr lang="en-US" sz="2000" dirty="0"/>
                <a:t>Multiple </a:t>
              </a:r>
              <a:r>
                <a:rPr lang="en-US" sz="2000" dirty="0" err="1"/>
                <a:t>contigs</a:t>
              </a:r>
              <a:r>
                <a:rPr lang="en-US" sz="2000" dirty="0"/>
                <a:t> per locus (alt splicing)</a:t>
              </a:r>
            </a:p>
          </p:txBody>
        </p:sp>
      </p:grpSp>
      <p:grpSp>
        <p:nvGrpSpPr>
          <p:cNvPr id="15" name="Group 14"/>
          <p:cNvGrpSpPr/>
          <p:nvPr/>
        </p:nvGrpSpPr>
        <p:grpSpPr>
          <a:xfrm>
            <a:off x="235163" y="3567486"/>
            <a:ext cx="8908837" cy="707886"/>
            <a:chOff x="235163" y="3567486"/>
            <a:chExt cx="8908837" cy="707886"/>
          </a:xfrm>
        </p:grpSpPr>
        <p:sp>
          <p:nvSpPr>
            <p:cNvPr id="8" name="TextBox 7"/>
            <p:cNvSpPr txBox="1"/>
            <p:nvPr/>
          </p:nvSpPr>
          <p:spPr>
            <a:xfrm>
              <a:off x="235163" y="3567486"/>
              <a:ext cx="3663483" cy="707886"/>
            </a:xfrm>
            <a:prstGeom prst="rect">
              <a:avLst/>
            </a:prstGeom>
            <a:noFill/>
          </p:spPr>
          <p:txBody>
            <a:bodyPr wrap="square" rtlCol="0">
              <a:spAutoFit/>
            </a:bodyPr>
            <a:lstStyle/>
            <a:p>
              <a:pPr marL="285750" indent="-285750">
                <a:buFont typeface="Arial"/>
                <a:buChar char="•"/>
              </a:pPr>
              <a:r>
                <a:rPr lang="en-US" sz="2000" dirty="0"/>
                <a:t>Assemble small numbers of large Mb-length chromosomes</a:t>
              </a:r>
            </a:p>
          </p:txBody>
        </p:sp>
        <p:sp>
          <p:nvSpPr>
            <p:cNvPr id="11" name="TextBox 10"/>
            <p:cNvSpPr txBox="1"/>
            <p:nvPr/>
          </p:nvSpPr>
          <p:spPr>
            <a:xfrm>
              <a:off x="4127782" y="3567486"/>
              <a:ext cx="5016218" cy="707886"/>
            </a:xfrm>
            <a:prstGeom prst="rect">
              <a:avLst/>
            </a:prstGeom>
            <a:noFill/>
          </p:spPr>
          <p:txBody>
            <a:bodyPr wrap="square" rtlCol="0">
              <a:spAutoFit/>
            </a:bodyPr>
            <a:lstStyle/>
            <a:p>
              <a:pPr marL="342900" indent="-342900">
                <a:buFont typeface="Arial"/>
                <a:buChar char="•"/>
              </a:pPr>
              <a:r>
                <a:rPr lang="en-US" sz="2000" dirty="0"/>
                <a:t>Assemble many thousands of Kb-length transcripts</a:t>
              </a:r>
            </a:p>
          </p:txBody>
        </p:sp>
      </p:grpSp>
      <p:grpSp>
        <p:nvGrpSpPr>
          <p:cNvPr id="14" name="Group 13"/>
          <p:cNvGrpSpPr/>
          <p:nvPr/>
        </p:nvGrpSpPr>
        <p:grpSpPr>
          <a:xfrm>
            <a:off x="235164" y="4611387"/>
            <a:ext cx="7417229" cy="400110"/>
            <a:chOff x="235164" y="4611387"/>
            <a:chExt cx="7417229" cy="400110"/>
          </a:xfrm>
        </p:grpSpPr>
        <p:sp>
          <p:nvSpPr>
            <p:cNvPr id="9" name="TextBox 8"/>
            <p:cNvSpPr txBox="1"/>
            <p:nvPr/>
          </p:nvSpPr>
          <p:spPr>
            <a:xfrm>
              <a:off x="235164" y="4611387"/>
              <a:ext cx="2907812" cy="400110"/>
            </a:xfrm>
            <a:prstGeom prst="rect">
              <a:avLst/>
            </a:prstGeom>
            <a:noFill/>
          </p:spPr>
          <p:txBody>
            <a:bodyPr wrap="square" rtlCol="0">
              <a:spAutoFit/>
            </a:bodyPr>
            <a:lstStyle/>
            <a:p>
              <a:pPr marL="285750" indent="-285750">
                <a:buFont typeface="Arial"/>
                <a:buChar char="•"/>
              </a:pPr>
              <a:r>
                <a:rPr lang="en-US" sz="2000" dirty="0"/>
                <a:t>Double-stranded data</a:t>
              </a:r>
            </a:p>
          </p:txBody>
        </p:sp>
        <p:sp>
          <p:nvSpPr>
            <p:cNvPr id="13" name="TextBox 12"/>
            <p:cNvSpPr txBox="1"/>
            <p:nvPr/>
          </p:nvSpPr>
          <p:spPr>
            <a:xfrm>
              <a:off x="4146305" y="4611387"/>
              <a:ext cx="3506088" cy="400110"/>
            </a:xfrm>
            <a:prstGeom prst="rect">
              <a:avLst/>
            </a:prstGeom>
            <a:noFill/>
          </p:spPr>
          <p:txBody>
            <a:bodyPr wrap="none" rtlCol="0">
              <a:spAutoFit/>
            </a:bodyPr>
            <a:lstStyle/>
            <a:p>
              <a:pPr marL="285750" indent="-285750">
                <a:buFont typeface="Arial"/>
                <a:buChar char="•"/>
              </a:pPr>
              <a:r>
                <a:rPr lang="en-US" sz="2000" dirty="0"/>
                <a:t>Strand-specific data available</a:t>
              </a:r>
            </a:p>
          </p:txBody>
        </p:sp>
      </p:grpSp>
      <p:pic>
        <p:nvPicPr>
          <p:cNvPr id="18" name="Picture 17" descr="TrinitySimpleLogo.jpg"/>
          <p:cNvPicPr>
            <a:picLocks noChangeAspect="1"/>
          </p:cNvPicPr>
          <p:nvPr/>
        </p:nvPicPr>
        <p:blipFill>
          <a:blip r:embed="rId3"/>
          <a:stretch>
            <a:fillRect/>
          </a:stretch>
        </p:blipFill>
        <p:spPr>
          <a:xfrm>
            <a:off x="4311794" y="5328550"/>
            <a:ext cx="4529601" cy="899005"/>
          </a:xfrm>
          <a:prstGeom prst="rect">
            <a:avLst/>
          </a:prstGeom>
        </p:spPr>
      </p:pic>
    </p:spTree>
    <p:extLst>
      <p:ext uri="{BB962C8B-B14F-4D97-AF65-F5344CB8AC3E}">
        <p14:creationId xmlns:p14="http://schemas.microsoft.com/office/powerpoint/2010/main" val="295384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spTree>
    <p:extLst>
      <p:ext uri="{BB962C8B-B14F-4D97-AF65-F5344CB8AC3E}">
        <p14:creationId xmlns:p14="http://schemas.microsoft.com/office/powerpoint/2010/main" val="32242225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20" name="Group 19"/>
          <p:cNvGrpSpPr/>
          <p:nvPr/>
        </p:nvGrpSpPr>
        <p:grpSpPr>
          <a:xfrm>
            <a:off x="393700" y="1422400"/>
            <a:ext cx="7968848" cy="2355918"/>
            <a:chOff x="393700" y="1422400"/>
            <a:chExt cx="7968848" cy="2355918"/>
          </a:xfrm>
        </p:grpSpPr>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sp>
          <p:nvSpPr>
            <p:cNvPr id="10" name="TextBox 9"/>
            <p:cNvSpPr txBox="1"/>
            <p:nvPr/>
          </p:nvSpPr>
          <p:spPr>
            <a:xfrm>
              <a:off x="1229571" y="2068099"/>
              <a:ext cx="4762842" cy="646331"/>
            </a:xfrm>
            <a:prstGeom prst="rect">
              <a:avLst/>
            </a:prstGeom>
            <a:noFill/>
          </p:spPr>
          <p:txBody>
            <a:bodyPr wrap="none" rtlCol="0">
              <a:spAutoFit/>
            </a:bodyPr>
            <a:lstStyle/>
            <a:p>
              <a:r>
                <a:rPr lang="en-US" b="1" dirty="0">
                  <a:latin typeface="Courier New"/>
                  <a:cs typeface="Courier New"/>
                </a:rPr>
                <a:t>AATGTGAAAACTGGATTACATGCTGGTATGTC…</a:t>
              </a:r>
            </a:p>
            <a:p>
              <a:endParaRPr lang="en-US" dirty="0"/>
            </a:p>
          </p:txBody>
        </p:sp>
        <p:sp>
          <p:nvSpPr>
            <p:cNvPr id="11" name="TextBox 10"/>
            <p:cNvSpPr txBox="1"/>
            <p:nvPr/>
          </p:nvSpPr>
          <p:spPr>
            <a:xfrm>
              <a:off x="1256592" y="2454252"/>
              <a:ext cx="1159292" cy="369332"/>
            </a:xfrm>
            <a:prstGeom prst="rect">
              <a:avLst/>
            </a:prstGeom>
            <a:noFill/>
          </p:spPr>
          <p:txBody>
            <a:bodyPr wrap="none" rtlCol="0">
              <a:spAutoFit/>
            </a:bodyPr>
            <a:lstStyle/>
            <a:p>
              <a:r>
                <a:rPr lang="en-US" b="1" dirty="0">
                  <a:solidFill>
                    <a:schemeClr val="accent1"/>
                  </a:solidFill>
                  <a:latin typeface="Courier New"/>
                  <a:cs typeface="Courier New"/>
                </a:rPr>
                <a:t>AATGTGA</a:t>
              </a:r>
              <a:endParaRPr lang="en-US" dirty="0">
                <a:solidFill>
                  <a:schemeClr val="accent1"/>
                </a:solidFill>
              </a:endParaRPr>
            </a:p>
          </p:txBody>
        </p:sp>
        <p:sp>
          <p:nvSpPr>
            <p:cNvPr id="12" name="TextBox 11"/>
            <p:cNvSpPr txBox="1"/>
            <p:nvPr/>
          </p:nvSpPr>
          <p:spPr>
            <a:xfrm>
              <a:off x="1427834" y="2783054"/>
              <a:ext cx="1159292" cy="369332"/>
            </a:xfrm>
            <a:prstGeom prst="rect">
              <a:avLst/>
            </a:prstGeom>
            <a:noFill/>
          </p:spPr>
          <p:txBody>
            <a:bodyPr wrap="none" rtlCol="0">
              <a:spAutoFit/>
            </a:bodyPr>
            <a:lstStyle/>
            <a:p>
              <a:r>
                <a:rPr lang="en-US" b="1" dirty="0">
                  <a:solidFill>
                    <a:srgbClr val="008000"/>
                  </a:solidFill>
                  <a:latin typeface="Courier New"/>
                  <a:cs typeface="Courier New"/>
                </a:rPr>
                <a:t>ATGTGAA</a:t>
              </a:r>
              <a:endParaRPr lang="en-US" dirty="0">
                <a:solidFill>
                  <a:srgbClr val="008000"/>
                </a:solidFill>
              </a:endParaRPr>
            </a:p>
          </p:txBody>
        </p:sp>
        <p:sp>
          <p:nvSpPr>
            <p:cNvPr id="13" name="TextBox 12"/>
            <p:cNvSpPr txBox="1"/>
            <p:nvPr/>
          </p:nvSpPr>
          <p:spPr>
            <a:xfrm>
              <a:off x="1607896" y="3138876"/>
              <a:ext cx="1159292" cy="369332"/>
            </a:xfrm>
            <a:prstGeom prst="rect">
              <a:avLst/>
            </a:prstGeom>
            <a:noFill/>
          </p:spPr>
          <p:txBody>
            <a:bodyPr wrap="none" rtlCol="0">
              <a:spAutoFit/>
            </a:bodyPr>
            <a:lstStyle/>
            <a:p>
              <a:r>
                <a:rPr lang="en-US" b="1" dirty="0">
                  <a:solidFill>
                    <a:srgbClr val="0000FF"/>
                  </a:solidFill>
                  <a:latin typeface="Courier New"/>
                  <a:cs typeface="Courier New"/>
                </a:rPr>
                <a:t>TGTGAAA</a:t>
              </a:r>
              <a:endParaRPr lang="en-US" dirty="0">
                <a:solidFill>
                  <a:srgbClr val="0000FF"/>
                </a:solidFill>
              </a:endParaRPr>
            </a:p>
          </p:txBody>
        </p:sp>
        <p:sp>
          <p:nvSpPr>
            <p:cNvPr id="14" name="TextBox 13"/>
            <p:cNvSpPr txBox="1"/>
            <p:nvPr/>
          </p:nvSpPr>
          <p:spPr>
            <a:xfrm>
              <a:off x="1804801" y="3408986"/>
              <a:ext cx="344039" cy="369332"/>
            </a:xfrm>
            <a:prstGeom prst="rect">
              <a:avLst/>
            </a:prstGeom>
            <a:noFill/>
          </p:spPr>
          <p:txBody>
            <a:bodyPr wrap="none" rtlCol="0">
              <a:spAutoFit/>
            </a:bodyPr>
            <a:lstStyle/>
            <a:p>
              <a:r>
                <a:rPr lang="en-US" dirty="0"/>
                <a:t>…</a:t>
              </a:r>
            </a:p>
          </p:txBody>
        </p:sp>
        <p:sp>
          <p:nvSpPr>
            <p:cNvPr id="15" name="TextBox 14"/>
            <p:cNvSpPr txBox="1"/>
            <p:nvPr/>
          </p:nvSpPr>
          <p:spPr>
            <a:xfrm>
              <a:off x="430180" y="2085009"/>
              <a:ext cx="718466" cy="369332"/>
            </a:xfrm>
            <a:prstGeom prst="rect">
              <a:avLst/>
            </a:prstGeom>
            <a:noFill/>
          </p:spPr>
          <p:txBody>
            <a:bodyPr wrap="none" rtlCol="0">
              <a:spAutoFit/>
            </a:bodyPr>
            <a:lstStyle/>
            <a:p>
              <a:r>
                <a:rPr lang="en-US" dirty="0"/>
                <a:t>Read: </a:t>
              </a:r>
            </a:p>
          </p:txBody>
        </p:sp>
        <p:sp>
          <p:nvSpPr>
            <p:cNvPr id="16" name="TextBox 15"/>
            <p:cNvSpPr txBox="1"/>
            <p:nvPr/>
          </p:nvSpPr>
          <p:spPr>
            <a:xfrm>
              <a:off x="2932025" y="2741450"/>
              <a:ext cx="3143221" cy="369332"/>
            </a:xfrm>
            <a:prstGeom prst="rect">
              <a:avLst/>
            </a:prstGeom>
            <a:noFill/>
          </p:spPr>
          <p:txBody>
            <a:bodyPr wrap="none" rtlCol="0">
              <a:spAutoFit/>
            </a:bodyPr>
            <a:lstStyle/>
            <a:p>
              <a:r>
                <a:rPr lang="en-US" dirty="0"/>
                <a:t>Overlapping </a:t>
              </a:r>
              <a:r>
                <a:rPr lang="en-US" dirty="0" err="1"/>
                <a:t>kmers</a:t>
              </a:r>
              <a:r>
                <a:rPr lang="en-US" dirty="0"/>
                <a:t> of length (k)</a:t>
              </a:r>
            </a:p>
          </p:txBody>
        </p:sp>
      </p:grpSp>
      <p:graphicFrame>
        <p:nvGraphicFramePr>
          <p:cNvPr id="17" name="Table 16"/>
          <p:cNvGraphicFramePr>
            <a:graphicFrameLocks noGrp="1"/>
          </p:cNvGraphicFramePr>
          <p:nvPr>
            <p:extLst>
              <p:ext uri="{D42A27DB-BD31-4B8C-83A1-F6EECF244321}">
                <p14:modId xmlns:p14="http://schemas.microsoft.com/office/powerpoint/2010/main" val="1672865910"/>
              </p:ext>
            </p:extLst>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extLst>
                    <a:ext uri="{9D8B030D-6E8A-4147-A177-3AD203B41FA5}">
                      <a16:colId xmlns:a16="http://schemas.microsoft.com/office/drawing/2014/main" val="20000"/>
                    </a:ext>
                  </a:extLst>
                </a:gridCol>
                <a:gridCol w="1622767">
                  <a:extLst>
                    <a:ext uri="{9D8B030D-6E8A-4147-A177-3AD203B41FA5}">
                      <a16:colId xmlns:a16="http://schemas.microsoft.com/office/drawing/2014/main" val="20001"/>
                    </a:ext>
                  </a:extLst>
                </a:gridCol>
              </a:tblGrid>
              <a:tr h="370840">
                <a:tc>
                  <a:txBody>
                    <a:bodyPr/>
                    <a:lstStyle/>
                    <a:p>
                      <a:r>
                        <a:rPr lang="en-US" dirty="0" err="1"/>
                        <a:t>Kmer</a:t>
                      </a:r>
                      <a:endParaRPr lang="en-US" dirty="0"/>
                    </a:p>
                  </a:txBody>
                  <a:tcPr/>
                </a:tc>
                <a:tc>
                  <a:txBody>
                    <a:bodyPr/>
                    <a:lstStyle/>
                    <a:p>
                      <a:r>
                        <a:rPr lang="en-US" dirty="0"/>
                        <a:t>Count among all reads</a:t>
                      </a:r>
                    </a:p>
                  </a:txBody>
                  <a:tcPr/>
                </a:tc>
                <a:extLst>
                  <a:ext uri="{0D108BD9-81ED-4DB2-BD59-A6C34878D82A}">
                    <a16:rowId xmlns:a16="http://schemas.microsoft.com/office/drawing/2014/main" val="10000"/>
                  </a:ext>
                </a:extLst>
              </a:tr>
              <a:tr h="370840">
                <a:tc>
                  <a:txBody>
                    <a:bodyPr/>
                    <a:lstStyle/>
                    <a:p>
                      <a:r>
                        <a:rPr lang="en-US" b="1" dirty="0">
                          <a:latin typeface="Courier New"/>
                          <a:cs typeface="Courier New"/>
                        </a:rPr>
                        <a:t>AATGTGA</a:t>
                      </a:r>
                    </a:p>
                  </a:txBody>
                  <a:tcPr/>
                </a:tc>
                <a:tc>
                  <a:txBody>
                    <a:bodyPr/>
                    <a:lstStyle/>
                    <a:p>
                      <a:r>
                        <a:rPr lang="en-US" b="1" dirty="0"/>
                        <a:t>4</a:t>
                      </a:r>
                    </a:p>
                  </a:txBody>
                  <a:tcPr/>
                </a:tc>
                <a:extLst>
                  <a:ext uri="{0D108BD9-81ED-4DB2-BD59-A6C34878D82A}">
                    <a16:rowId xmlns:a16="http://schemas.microsoft.com/office/drawing/2014/main" val="10001"/>
                  </a:ext>
                </a:extLst>
              </a:tr>
              <a:tr h="370840">
                <a:tc>
                  <a:txBody>
                    <a:bodyPr/>
                    <a:lstStyle/>
                    <a:p>
                      <a:r>
                        <a:rPr lang="en-US" b="1" dirty="0">
                          <a:latin typeface="Courier New"/>
                          <a:cs typeface="Courier New"/>
                        </a:rPr>
                        <a:t>ATGTGAA</a:t>
                      </a:r>
                    </a:p>
                  </a:txBody>
                  <a:tcPr/>
                </a:tc>
                <a:tc>
                  <a:txBody>
                    <a:bodyPr/>
                    <a:lstStyle/>
                    <a:p>
                      <a:r>
                        <a:rPr lang="en-US" b="1" dirty="0"/>
                        <a:t>2</a:t>
                      </a:r>
                    </a:p>
                  </a:txBody>
                  <a:tcPr/>
                </a:tc>
                <a:extLst>
                  <a:ext uri="{0D108BD9-81ED-4DB2-BD59-A6C34878D82A}">
                    <a16:rowId xmlns:a16="http://schemas.microsoft.com/office/drawing/2014/main" val="10002"/>
                  </a:ext>
                </a:extLst>
              </a:tr>
              <a:tr h="370840">
                <a:tc>
                  <a:txBody>
                    <a:bodyPr/>
                    <a:lstStyle/>
                    <a:p>
                      <a:r>
                        <a:rPr lang="en-US" b="1" dirty="0">
                          <a:latin typeface="Courier New"/>
                          <a:cs typeface="Courier New"/>
                        </a:rPr>
                        <a:t>TGTGAAA</a:t>
                      </a:r>
                    </a:p>
                  </a:txBody>
                  <a:tcPr/>
                </a:tc>
                <a:tc>
                  <a:txBody>
                    <a:bodyPr/>
                    <a:lstStyle/>
                    <a:p>
                      <a:r>
                        <a:rPr lang="en-US" b="1" dirty="0"/>
                        <a:t>1</a:t>
                      </a:r>
                    </a:p>
                  </a:txBody>
                  <a:tcPr/>
                </a:tc>
                <a:extLst>
                  <a:ext uri="{0D108BD9-81ED-4DB2-BD59-A6C34878D82A}">
                    <a16:rowId xmlns:a16="http://schemas.microsoft.com/office/drawing/2014/main" val="10003"/>
                  </a:ext>
                </a:extLst>
              </a:tr>
              <a:tr h="370840">
                <a:tc>
                  <a:txBody>
                    <a:bodyPr/>
                    <a:lstStyle/>
                    <a:p>
                      <a:r>
                        <a:rPr lang="en-US" b="1" dirty="0">
                          <a:latin typeface="Courier New"/>
                          <a:cs typeface="Courier New"/>
                        </a:rPr>
                        <a:t>GATTACA</a:t>
                      </a:r>
                    </a:p>
                  </a:txBody>
                  <a:tcPr/>
                </a:tc>
                <a:tc>
                  <a:txBody>
                    <a:bodyPr/>
                    <a:lstStyle/>
                    <a:p>
                      <a:r>
                        <a:rPr lang="en-US" b="1" dirty="0"/>
                        <a:t>9</a:t>
                      </a:r>
                    </a:p>
                  </a:txBody>
                  <a:tcPr/>
                </a:tc>
                <a:extLst>
                  <a:ext uri="{0D108BD9-81ED-4DB2-BD59-A6C34878D82A}">
                    <a16:rowId xmlns:a16="http://schemas.microsoft.com/office/drawing/2014/main" val="10004"/>
                  </a:ext>
                </a:extLst>
              </a:tr>
            </a:tbl>
          </a:graphicData>
        </a:graphic>
      </p:graphicFrame>
      <p:sp>
        <p:nvSpPr>
          <p:cNvPr id="22" name="TextBox 21"/>
          <p:cNvSpPr txBox="1"/>
          <p:nvPr/>
        </p:nvSpPr>
        <p:spPr>
          <a:xfrm>
            <a:off x="5724415" y="3946308"/>
            <a:ext cx="2609984" cy="369332"/>
          </a:xfrm>
          <a:prstGeom prst="rect">
            <a:avLst/>
          </a:prstGeom>
          <a:noFill/>
        </p:spPr>
        <p:txBody>
          <a:bodyPr wrap="none" rtlCol="0">
            <a:spAutoFit/>
          </a:bodyPr>
          <a:lstStyle/>
          <a:p>
            <a:r>
              <a:rPr lang="en-US" b="1" dirty="0" err="1"/>
              <a:t>Kmer</a:t>
            </a:r>
            <a:r>
              <a:rPr lang="en-US" b="1" dirty="0"/>
              <a:t> Catalog (</a:t>
            </a:r>
            <a:r>
              <a:rPr lang="en-US" b="1" dirty="0" err="1"/>
              <a:t>hashtable</a:t>
            </a:r>
            <a:r>
              <a:rPr lang="en-US" b="1" dirty="0"/>
              <a:t>)</a:t>
            </a:r>
          </a:p>
        </p:txBody>
      </p:sp>
    </p:spTree>
    <p:extLst>
      <p:ext uri="{BB962C8B-B14F-4D97-AF65-F5344CB8AC3E}">
        <p14:creationId xmlns:p14="http://schemas.microsoft.com/office/powerpoint/2010/main" val="317093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500"/>
                                        <p:tgtEl>
                                          <p:spTgt spid="17"/>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dissolv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76225" y="203200"/>
            <a:ext cx="8062913" cy="500063"/>
          </a:xfrm>
          <a:prstGeom prst="rect">
            <a:avLst/>
          </a:prstGeom>
          <a:noFill/>
          <a:ln w="9525">
            <a:noFill/>
            <a:miter lim="800000"/>
            <a:headEnd/>
            <a:tailEnd/>
          </a:ln>
        </p:spPr>
        <p:txBody>
          <a:bodyPr/>
          <a:lstStyle/>
          <a:p>
            <a:pPr algn="ctr" eaLnBrk="0" hangingPunct="0"/>
            <a:r>
              <a:rPr lang="en-US" sz="3200" dirty="0">
                <a:solidFill>
                  <a:srgbClr val="000000"/>
                </a:solidFill>
                <a:latin typeface="Calibri" pitchFamily="34" charset="0"/>
              </a:rPr>
              <a:t>RNA-Seq:  How do we make cDNA?</a:t>
            </a:r>
          </a:p>
          <a:p>
            <a:pPr eaLnBrk="0" hangingPunct="0"/>
            <a:endParaRPr lang="en-US" sz="3200" dirty="0">
              <a:solidFill>
                <a:schemeClr val="bg1"/>
              </a:solidFill>
              <a:latin typeface="Calibri" pitchFamily="34" charset="0"/>
            </a:endParaRPr>
          </a:p>
        </p:txBody>
      </p:sp>
      <p:sp>
        <p:nvSpPr>
          <p:cNvPr id="21" name="Text Box 3"/>
          <p:cNvSpPr txBox="1">
            <a:spLocks noChangeArrowheads="1"/>
          </p:cNvSpPr>
          <p:nvPr/>
        </p:nvSpPr>
        <p:spPr bwMode="auto">
          <a:xfrm>
            <a:off x="1965325" y="2405063"/>
            <a:ext cx="2465227" cy="400110"/>
          </a:xfrm>
          <a:prstGeom prst="rect">
            <a:avLst/>
          </a:prstGeom>
          <a:noFill/>
          <a:ln w="9525">
            <a:noFill/>
            <a:miter lim="800000"/>
            <a:headEnd/>
            <a:tailEnd/>
          </a:ln>
        </p:spPr>
        <p:txBody>
          <a:bodyPr wrap="none">
            <a:spAutoFit/>
          </a:bodyPr>
          <a:lstStyle/>
          <a:p>
            <a:pPr eaLnBrk="0" hangingPunct="0"/>
            <a:r>
              <a:rPr lang="en-US" sz="2000" b="1">
                <a:solidFill>
                  <a:srgbClr val="000000"/>
                </a:solidFill>
                <a:latin typeface="Calibri" pitchFamily="34" charset="0"/>
              </a:rPr>
              <a:t>Reverse transcriptase</a:t>
            </a:r>
          </a:p>
        </p:txBody>
      </p:sp>
      <p:sp>
        <p:nvSpPr>
          <p:cNvPr id="22" name="Text Box 4"/>
          <p:cNvSpPr txBox="1">
            <a:spLocks noChangeArrowheads="1"/>
          </p:cNvSpPr>
          <p:nvPr/>
        </p:nvSpPr>
        <p:spPr bwMode="auto">
          <a:xfrm>
            <a:off x="1965325" y="3649663"/>
            <a:ext cx="1971181" cy="1015663"/>
          </a:xfrm>
          <a:prstGeom prst="rect">
            <a:avLst/>
          </a:prstGeom>
          <a:noFill/>
          <a:ln w="9525">
            <a:noFill/>
            <a:miter lim="800000"/>
            <a:headEnd/>
            <a:tailEnd/>
          </a:ln>
        </p:spPr>
        <p:txBody>
          <a:bodyPr wrap="none">
            <a:spAutoFit/>
          </a:bodyPr>
          <a:lstStyle/>
          <a:p>
            <a:pPr eaLnBrk="0" hangingPunct="0"/>
            <a:r>
              <a:rPr lang="en-US" sz="2000" b="1">
                <a:solidFill>
                  <a:srgbClr val="000000"/>
                </a:solidFill>
                <a:latin typeface="Calibri" pitchFamily="34" charset="0"/>
              </a:rPr>
              <a:t>RNase H</a:t>
            </a:r>
          </a:p>
          <a:p>
            <a:pPr eaLnBrk="0" hangingPunct="0"/>
            <a:r>
              <a:rPr lang="en-US" sz="2000" b="1">
                <a:solidFill>
                  <a:srgbClr val="000000"/>
                </a:solidFill>
                <a:latin typeface="Calibri" pitchFamily="34" charset="0"/>
              </a:rPr>
              <a:t>DNA polymerase</a:t>
            </a:r>
          </a:p>
          <a:p>
            <a:pPr eaLnBrk="0" hangingPunct="0"/>
            <a:r>
              <a:rPr lang="en-US" sz="2000" b="1">
                <a:solidFill>
                  <a:srgbClr val="000000"/>
                </a:solidFill>
                <a:latin typeface="Calibri" pitchFamily="34" charset="0"/>
              </a:rPr>
              <a:t>DNA Ligase</a:t>
            </a:r>
          </a:p>
        </p:txBody>
      </p:sp>
      <p:sp>
        <p:nvSpPr>
          <p:cNvPr id="23" name="Text Box 5"/>
          <p:cNvSpPr txBox="1">
            <a:spLocks noChangeArrowheads="1"/>
          </p:cNvSpPr>
          <p:nvPr/>
        </p:nvSpPr>
        <p:spPr bwMode="auto">
          <a:xfrm>
            <a:off x="1965325" y="1184275"/>
            <a:ext cx="3908442" cy="400110"/>
          </a:xfrm>
          <a:prstGeom prst="rect">
            <a:avLst/>
          </a:prstGeom>
          <a:noFill/>
          <a:ln w="9525">
            <a:noFill/>
            <a:miter lim="800000"/>
            <a:headEnd/>
            <a:tailEnd/>
          </a:ln>
        </p:spPr>
        <p:txBody>
          <a:bodyPr wrap="none">
            <a:spAutoFit/>
          </a:bodyPr>
          <a:lstStyle/>
          <a:p>
            <a:pPr eaLnBrk="0" hangingPunct="0"/>
            <a:r>
              <a:rPr lang="en-US" sz="2000" b="1" dirty="0">
                <a:solidFill>
                  <a:srgbClr val="000000"/>
                </a:solidFill>
                <a:latin typeface="Calibri" pitchFamily="34" charset="0"/>
              </a:rPr>
              <a:t>Prime with Random Hexamers (R6)</a:t>
            </a:r>
          </a:p>
        </p:txBody>
      </p:sp>
      <p:sp>
        <p:nvSpPr>
          <p:cNvPr id="24" name="Line 6"/>
          <p:cNvSpPr>
            <a:spLocks noChangeShapeType="1"/>
          </p:cNvSpPr>
          <p:nvPr/>
        </p:nvSpPr>
        <p:spPr bwMode="auto">
          <a:xfrm>
            <a:off x="3508375" y="3581400"/>
            <a:ext cx="547688"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5" name="Line 7"/>
          <p:cNvSpPr>
            <a:spLocks noChangeShapeType="1"/>
          </p:cNvSpPr>
          <p:nvPr/>
        </p:nvSpPr>
        <p:spPr bwMode="auto">
          <a:xfrm>
            <a:off x="4302125" y="3581400"/>
            <a:ext cx="639763"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6" name="Line 8"/>
          <p:cNvSpPr>
            <a:spLocks noChangeShapeType="1"/>
          </p:cNvSpPr>
          <p:nvPr/>
        </p:nvSpPr>
        <p:spPr bwMode="auto">
          <a:xfrm>
            <a:off x="5224463" y="3581400"/>
            <a:ext cx="776287"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7" name="Line 9"/>
          <p:cNvSpPr>
            <a:spLocks noChangeShapeType="1"/>
          </p:cNvSpPr>
          <p:nvPr/>
        </p:nvSpPr>
        <p:spPr bwMode="auto">
          <a:xfrm>
            <a:off x="4773613" y="2306638"/>
            <a:ext cx="0" cy="704850"/>
          </a:xfrm>
          <a:prstGeom prst="line">
            <a:avLst/>
          </a:prstGeom>
          <a:noFill/>
          <a:ln w="12700">
            <a:solidFill>
              <a:schemeClr val="tx1"/>
            </a:solidFill>
            <a:round/>
            <a:headEnd/>
            <a:tailEnd type="stealth" w="med" len="med"/>
          </a:ln>
        </p:spPr>
        <p:txBody>
          <a:bodyPr/>
          <a:lstStyle/>
          <a:p>
            <a:endParaRPr lang="en-US">
              <a:latin typeface="Calibri" pitchFamily="34" charset="0"/>
            </a:endParaRPr>
          </a:p>
        </p:txBody>
      </p:sp>
      <p:sp>
        <p:nvSpPr>
          <p:cNvPr id="28" name="Line 10"/>
          <p:cNvSpPr>
            <a:spLocks noChangeShapeType="1"/>
          </p:cNvSpPr>
          <p:nvPr/>
        </p:nvSpPr>
        <p:spPr bwMode="auto">
          <a:xfrm>
            <a:off x="4773613" y="3852863"/>
            <a:ext cx="0" cy="704850"/>
          </a:xfrm>
          <a:prstGeom prst="line">
            <a:avLst/>
          </a:prstGeom>
          <a:noFill/>
          <a:ln w="12700">
            <a:solidFill>
              <a:schemeClr val="tx1"/>
            </a:solidFill>
            <a:round/>
            <a:headEnd/>
            <a:tailEnd type="stealth" w="med" len="med"/>
          </a:ln>
        </p:spPr>
        <p:txBody>
          <a:bodyPr/>
          <a:lstStyle/>
          <a:p>
            <a:endParaRPr lang="en-US">
              <a:latin typeface="Calibri" pitchFamily="34" charset="0"/>
            </a:endParaRPr>
          </a:p>
        </p:txBody>
      </p:sp>
      <p:sp>
        <p:nvSpPr>
          <p:cNvPr id="29" name="Text Box 11"/>
          <p:cNvSpPr txBox="1">
            <a:spLocks noChangeArrowheads="1"/>
          </p:cNvSpPr>
          <p:nvPr/>
        </p:nvSpPr>
        <p:spPr bwMode="auto">
          <a:xfrm>
            <a:off x="3278914" y="2955925"/>
            <a:ext cx="3084097" cy="400110"/>
          </a:xfrm>
          <a:prstGeom prst="rect">
            <a:avLst/>
          </a:prstGeom>
          <a:noFill/>
          <a:ln w="9525">
            <a:noFill/>
            <a:miter lim="800000"/>
            <a:headEnd/>
            <a:tailEnd/>
          </a:ln>
        </p:spPr>
        <p:txBody>
          <a:bodyPr wrap="none">
            <a:spAutoFit/>
          </a:bodyPr>
          <a:lstStyle/>
          <a:p>
            <a:pPr eaLnBrk="0" hangingPunct="0"/>
            <a:r>
              <a:rPr lang="en-US" sz="2000" b="1" dirty="0" err="1">
                <a:solidFill>
                  <a:srgbClr val="000090"/>
                </a:solidFill>
                <a:latin typeface="Calibri" pitchFamily="34" charset="0"/>
              </a:rPr>
              <a:t>cDNA</a:t>
            </a:r>
            <a:r>
              <a:rPr lang="en-US" sz="2000" b="1" dirty="0">
                <a:solidFill>
                  <a:srgbClr val="000090"/>
                </a:solidFill>
                <a:latin typeface="Calibri" pitchFamily="34" charset="0"/>
              </a:rPr>
              <a:t> First strand synthesis</a:t>
            </a:r>
          </a:p>
        </p:txBody>
      </p:sp>
      <p:sp>
        <p:nvSpPr>
          <p:cNvPr id="30" name="Text Box 12"/>
          <p:cNvSpPr txBox="1">
            <a:spLocks noChangeArrowheads="1"/>
          </p:cNvSpPr>
          <p:nvPr/>
        </p:nvSpPr>
        <p:spPr bwMode="auto">
          <a:xfrm>
            <a:off x="3105742" y="4647040"/>
            <a:ext cx="3391799" cy="400110"/>
          </a:xfrm>
          <a:prstGeom prst="rect">
            <a:avLst/>
          </a:prstGeom>
          <a:noFill/>
          <a:ln w="9525">
            <a:noFill/>
            <a:miter lim="800000"/>
            <a:headEnd/>
            <a:tailEnd/>
          </a:ln>
        </p:spPr>
        <p:txBody>
          <a:bodyPr wrap="none">
            <a:spAutoFit/>
          </a:bodyPr>
          <a:lstStyle/>
          <a:p>
            <a:pPr eaLnBrk="0" hangingPunct="0"/>
            <a:r>
              <a:rPr lang="en-US" sz="2000" b="1" dirty="0" err="1">
                <a:solidFill>
                  <a:srgbClr val="FF00FF"/>
                </a:solidFill>
                <a:latin typeface="Calibri" pitchFamily="34" charset="0"/>
              </a:rPr>
              <a:t>cDNA</a:t>
            </a:r>
            <a:r>
              <a:rPr lang="en-US" sz="2000" b="1" dirty="0">
                <a:solidFill>
                  <a:srgbClr val="FF00FF"/>
                </a:solidFill>
                <a:latin typeface="Calibri" pitchFamily="34" charset="0"/>
              </a:rPr>
              <a:t> Second strand synthesis</a:t>
            </a:r>
          </a:p>
        </p:txBody>
      </p:sp>
      <p:sp>
        <p:nvSpPr>
          <p:cNvPr id="31" name="Text Box 13"/>
          <p:cNvSpPr txBox="1">
            <a:spLocks noChangeArrowheads="1"/>
          </p:cNvSpPr>
          <p:nvPr/>
        </p:nvSpPr>
        <p:spPr bwMode="auto">
          <a:xfrm>
            <a:off x="4411663" y="1601788"/>
            <a:ext cx="726481" cy="338554"/>
          </a:xfrm>
          <a:prstGeom prst="rect">
            <a:avLst/>
          </a:prstGeom>
          <a:noFill/>
          <a:ln w="9525">
            <a:noFill/>
            <a:miter lim="800000"/>
            <a:headEnd/>
            <a:tailEnd/>
          </a:ln>
        </p:spPr>
        <p:txBody>
          <a:bodyPr wrap="none">
            <a:spAutoFit/>
          </a:bodyPr>
          <a:lstStyle/>
          <a:p>
            <a:pPr eaLnBrk="0" hangingPunct="0"/>
            <a:r>
              <a:rPr lang="en-US" sz="1600" b="1" dirty="0">
                <a:solidFill>
                  <a:srgbClr val="008000"/>
                </a:solidFill>
                <a:latin typeface="Calibri" pitchFamily="34" charset="0"/>
              </a:rPr>
              <a:t>mRNA</a:t>
            </a:r>
          </a:p>
        </p:txBody>
      </p:sp>
      <p:sp>
        <p:nvSpPr>
          <p:cNvPr id="32" name="Text Box 14"/>
          <p:cNvSpPr txBox="1">
            <a:spLocks noChangeArrowheads="1"/>
          </p:cNvSpPr>
          <p:nvPr/>
        </p:nvSpPr>
        <p:spPr bwMode="auto">
          <a:xfrm>
            <a:off x="3122613" y="1849438"/>
            <a:ext cx="400050" cy="336550"/>
          </a:xfrm>
          <a:prstGeom prst="rect">
            <a:avLst/>
          </a:prstGeom>
          <a:noFill/>
          <a:ln w="9525">
            <a:noFill/>
            <a:miter lim="800000"/>
            <a:headEnd/>
            <a:tailEnd/>
          </a:ln>
        </p:spPr>
        <p:txBody>
          <a:bodyPr>
            <a:spAutoFit/>
          </a:bodyPr>
          <a:lstStyle/>
          <a:p>
            <a:pPr defTabSz="4389438"/>
            <a:r>
              <a:rPr lang="en-US" sz="1600" b="1">
                <a:solidFill>
                  <a:srgbClr val="008000"/>
                </a:solidFill>
                <a:latin typeface="Calibri" pitchFamily="34" charset="0"/>
              </a:rPr>
              <a:t>5’</a:t>
            </a:r>
            <a:endParaRPr lang="en-US" sz="1600" b="1" baseline="-25000">
              <a:solidFill>
                <a:srgbClr val="008000"/>
              </a:solidFill>
              <a:latin typeface="Calibri" pitchFamily="34" charset="0"/>
            </a:endParaRPr>
          </a:p>
        </p:txBody>
      </p:sp>
      <p:sp>
        <p:nvSpPr>
          <p:cNvPr id="33" name="Text Box 15"/>
          <p:cNvSpPr txBox="1">
            <a:spLocks noChangeArrowheads="1"/>
          </p:cNvSpPr>
          <p:nvPr/>
        </p:nvSpPr>
        <p:spPr bwMode="auto">
          <a:xfrm>
            <a:off x="6142038" y="1849438"/>
            <a:ext cx="368300" cy="336550"/>
          </a:xfrm>
          <a:prstGeom prst="rect">
            <a:avLst/>
          </a:prstGeom>
          <a:noFill/>
          <a:ln w="9525">
            <a:noFill/>
            <a:miter lim="800000"/>
            <a:headEnd/>
            <a:tailEnd/>
          </a:ln>
        </p:spPr>
        <p:txBody>
          <a:bodyPr>
            <a:spAutoFit/>
          </a:bodyPr>
          <a:lstStyle/>
          <a:p>
            <a:pPr defTabSz="4389438"/>
            <a:r>
              <a:rPr lang="en-US" sz="1600" b="1">
                <a:solidFill>
                  <a:srgbClr val="008000"/>
                </a:solidFill>
                <a:latin typeface="Calibri" pitchFamily="34" charset="0"/>
              </a:rPr>
              <a:t>3’</a:t>
            </a:r>
            <a:endParaRPr lang="en-US" sz="1600" b="1" baseline="-25000">
              <a:solidFill>
                <a:srgbClr val="008000"/>
              </a:solidFill>
              <a:latin typeface="Calibri" pitchFamily="34" charset="0"/>
            </a:endParaRPr>
          </a:p>
        </p:txBody>
      </p:sp>
      <p:sp>
        <p:nvSpPr>
          <p:cNvPr id="34" name="Line 16"/>
          <p:cNvSpPr>
            <a:spLocks noChangeShapeType="1"/>
          </p:cNvSpPr>
          <p:nvPr/>
        </p:nvSpPr>
        <p:spPr bwMode="auto">
          <a:xfrm>
            <a:off x="3436938" y="2003425"/>
            <a:ext cx="2741612" cy="0"/>
          </a:xfrm>
          <a:prstGeom prst="line">
            <a:avLst/>
          </a:prstGeom>
          <a:noFill/>
          <a:ln w="38100">
            <a:solidFill>
              <a:srgbClr val="008000"/>
            </a:solidFill>
            <a:round/>
            <a:headEnd/>
            <a:tailEnd/>
          </a:ln>
        </p:spPr>
        <p:txBody>
          <a:bodyPr/>
          <a:lstStyle/>
          <a:p>
            <a:endParaRPr lang="en-US">
              <a:latin typeface="Calibri" pitchFamily="34" charset="0"/>
            </a:endParaRPr>
          </a:p>
        </p:txBody>
      </p:sp>
      <p:sp>
        <p:nvSpPr>
          <p:cNvPr id="35" name="Rectangle 17"/>
          <p:cNvSpPr>
            <a:spLocks noChangeArrowheads="1"/>
          </p:cNvSpPr>
          <p:nvPr/>
        </p:nvSpPr>
        <p:spPr bwMode="auto">
          <a:xfrm>
            <a:off x="4057650" y="2111375"/>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dirty="0">
                <a:solidFill>
                  <a:srgbClr val="000000"/>
                </a:solidFill>
                <a:latin typeface="Calibri" pitchFamily="34" charset="0"/>
              </a:rPr>
              <a:t>R</a:t>
            </a:r>
            <a:r>
              <a:rPr lang="en-US" sz="1100" baseline="-25000" dirty="0">
                <a:solidFill>
                  <a:srgbClr val="000000"/>
                </a:solidFill>
                <a:latin typeface="Calibri" pitchFamily="34" charset="0"/>
              </a:rPr>
              <a:t>6</a:t>
            </a:r>
          </a:p>
        </p:txBody>
      </p:sp>
      <p:sp>
        <p:nvSpPr>
          <p:cNvPr id="36" name="Rectangle 18"/>
          <p:cNvSpPr>
            <a:spLocks noChangeArrowheads="1"/>
          </p:cNvSpPr>
          <p:nvPr/>
        </p:nvSpPr>
        <p:spPr bwMode="auto">
          <a:xfrm>
            <a:off x="4938713" y="2111375"/>
            <a:ext cx="182562"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37" name="Rectangle 19"/>
          <p:cNvSpPr>
            <a:spLocks noChangeArrowheads="1"/>
          </p:cNvSpPr>
          <p:nvPr/>
        </p:nvSpPr>
        <p:spPr bwMode="auto">
          <a:xfrm>
            <a:off x="5991225" y="2111375"/>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38" name="Line 20"/>
          <p:cNvSpPr>
            <a:spLocks noChangeShapeType="1"/>
          </p:cNvSpPr>
          <p:nvPr/>
        </p:nvSpPr>
        <p:spPr bwMode="auto">
          <a:xfrm>
            <a:off x="3438525" y="3402013"/>
            <a:ext cx="2741613" cy="0"/>
          </a:xfrm>
          <a:prstGeom prst="line">
            <a:avLst/>
          </a:prstGeom>
          <a:noFill/>
          <a:ln w="38100">
            <a:solidFill>
              <a:srgbClr val="008000"/>
            </a:solidFill>
            <a:round/>
            <a:headEnd/>
            <a:tailEnd/>
          </a:ln>
        </p:spPr>
        <p:txBody>
          <a:bodyPr/>
          <a:lstStyle/>
          <a:p>
            <a:endParaRPr lang="en-US">
              <a:latin typeface="Calibri" pitchFamily="34" charset="0"/>
            </a:endParaRPr>
          </a:p>
        </p:txBody>
      </p:sp>
      <p:sp>
        <p:nvSpPr>
          <p:cNvPr id="39" name="Rectangle 21"/>
          <p:cNvSpPr>
            <a:spLocks noChangeArrowheads="1"/>
          </p:cNvSpPr>
          <p:nvPr/>
        </p:nvSpPr>
        <p:spPr bwMode="auto">
          <a:xfrm>
            <a:off x="4057650" y="3498850"/>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0" name="Rectangle 22"/>
          <p:cNvSpPr>
            <a:spLocks noChangeArrowheads="1"/>
          </p:cNvSpPr>
          <p:nvPr/>
        </p:nvSpPr>
        <p:spPr bwMode="auto">
          <a:xfrm>
            <a:off x="5991225" y="3498850"/>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1" name="Rectangle 23"/>
          <p:cNvSpPr>
            <a:spLocks noChangeArrowheads="1"/>
          </p:cNvSpPr>
          <p:nvPr/>
        </p:nvSpPr>
        <p:spPr bwMode="auto">
          <a:xfrm>
            <a:off x="4938713" y="3498850"/>
            <a:ext cx="182562"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2" name="Line 24"/>
          <p:cNvSpPr>
            <a:spLocks noChangeShapeType="1"/>
          </p:cNvSpPr>
          <p:nvPr/>
        </p:nvSpPr>
        <p:spPr bwMode="auto">
          <a:xfrm>
            <a:off x="3508375" y="5246688"/>
            <a:ext cx="547688"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3" name="Line 25"/>
          <p:cNvSpPr>
            <a:spLocks noChangeShapeType="1"/>
          </p:cNvSpPr>
          <p:nvPr/>
        </p:nvSpPr>
        <p:spPr bwMode="auto">
          <a:xfrm>
            <a:off x="4302125" y="5246688"/>
            <a:ext cx="639763"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4" name="Line 26"/>
          <p:cNvSpPr>
            <a:spLocks noChangeShapeType="1"/>
          </p:cNvSpPr>
          <p:nvPr/>
        </p:nvSpPr>
        <p:spPr bwMode="auto">
          <a:xfrm>
            <a:off x="5224463" y="5246688"/>
            <a:ext cx="776287"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5" name="Line 27"/>
          <p:cNvSpPr>
            <a:spLocks noChangeShapeType="1"/>
          </p:cNvSpPr>
          <p:nvPr/>
        </p:nvSpPr>
        <p:spPr bwMode="auto">
          <a:xfrm>
            <a:off x="3508375" y="5140325"/>
            <a:ext cx="547688"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6" name="Line 28"/>
          <p:cNvSpPr>
            <a:spLocks noChangeShapeType="1"/>
          </p:cNvSpPr>
          <p:nvPr/>
        </p:nvSpPr>
        <p:spPr bwMode="auto">
          <a:xfrm>
            <a:off x="4302125" y="5140325"/>
            <a:ext cx="639763"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7" name="Line 29"/>
          <p:cNvSpPr>
            <a:spLocks noChangeShapeType="1"/>
          </p:cNvSpPr>
          <p:nvPr/>
        </p:nvSpPr>
        <p:spPr bwMode="auto">
          <a:xfrm>
            <a:off x="5224463" y="5140325"/>
            <a:ext cx="776287"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8" name="Line 30"/>
          <p:cNvSpPr>
            <a:spLocks noChangeShapeType="1"/>
          </p:cNvSpPr>
          <p:nvPr/>
        </p:nvSpPr>
        <p:spPr bwMode="auto">
          <a:xfrm>
            <a:off x="4773613" y="5376863"/>
            <a:ext cx="0" cy="365125"/>
          </a:xfrm>
          <a:prstGeom prst="line">
            <a:avLst/>
          </a:prstGeom>
          <a:noFill/>
          <a:ln w="12700">
            <a:solidFill>
              <a:schemeClr val="tx1"/>
            </a:solidFill>
            <a:prstDash val="dash"/>
            <a:round/>
            <a:headEnd/>
            <a:tailEnd type="stealth" w="med" len="med"/>
          </a:ln>
        </p:spPr>
        <p:txBody>
          <a:bodyPr/>
          <a:lstStyle/>
          <a:p>
            <a:endParaRPr lang="en-US">
              <a:latin typeface="Calibri" pitchFamily="34" charset="0"/>
            </a:endParaRPr>
          </a:p>
        </p:txBody>
      </p:sp>
      <p:sp>
        <p:nvSpPr>
          <p:cNvPr id="49" name="Text Box 31"/>
          <p:cNvSpPr txBox="1">
            <a:spLocks noChangeArrowheads="1"/>
          </p:cNvSpPr>
          <p:nvPr/>
        </p:nvSpPr>
        <p:spPr bwMode="auto">
          <a:xfrm>
            <a:off x="3351213" y="5840413"/>
            <a:ext cx="2496517" cy="400110"/>
          </a:xfrm>
          <a:prstGeom prst="rect">
            <a:avLst/>
          </a:prstGeom>
          <a:noFill/>
          <a:ln w="9525">
            <a:noFill/>
            <a:miter lim="800000"/>
            <a:headEnd/>
            <a:tailEnd/>
          </a:ln>
        </p:spPr>
        <p:txBody>
          <a:bodyPr wrap="none">
            <a:spAutoFit/>
          </a:bodyPr>
          <a:lstStyle/>
          <a:p>
            <a:pPr eaLnBrk="0" hangingPunct="0"/>
            <a:r>
              <a:rPr lang="en-US" sz="2000" b="1" dirty="0">
                <a:solidFill>
                  <a:srgbClr val="000000"/>
                </a:solidFill>
                <a:latin typeface="Calibri" pitchFamily="34" charset="0"/>
              </a:rPr>
              <a:t>Illumina cDNA Library</a:t>
            </a:r>
          </a:p>
        </p:txBody>
      </p:sp>
      <p:sp>
        <p:nvSpPr>
          <p:cNvPr id="50" name="TextBox 49"/>
          <p:cNvSpPr txBox="1"/>
          <p:nvPr/>
        </p:nvSpPr>
        <p:spPr>
          <a:xfrm>
            <a:off x="0" y="6492993"/>
            <a:ext cx="4055918" cy="338554"/>
          </a:xfrm>
          <a:prstGeom prst="rect">
            <a:avLst/>
          </a:prstGeom>
          <a:noFill/>
        </p:spPr>
        <p:txBody>
          <a:bodyPr wrap="none" rtlCol="0">
            <a:spAutoFit/>
          </a:bodyPr>
          <a:lstStyle/>
          <a:p>
            <a:r>
              <a:rPr lang="en-US" sz="1600" dirty="0"/>
              <a:t>Slide courtesy of Joshua Levin, Broad Institute.</a:t>
            </a:r>
          </a:p>
        </p:txBody>
      </p:sp>
    </p:spTree>
    <p:extLst>
      <p:ext uri="{BB962C8B-B14F-4D97-AF65-F5344CB8AC3E}">
        <p14:creationId xmlns:p14="http://schemas.microsoft.com/office/powerpoint/2010/main" val="42500140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a:t>Identify seed </a:t>
              </a:r>
              <a:r>
                <a:rPr lang="en-US" sz="2000" dirty="0" err="1"/>
                <a:t>kmer</a:t>
              </a:r>
              <a:r>
                <a:rPr lang="en-US" sz="2000" dirty="0"/>
                <a:t> as most abundant </a:t>
              </a:r>
              <a:r>
                <a:rPr lang="en-US" sz="2000" dirty="0" err="1"/>
                <a:t>Kmer</a:t>
              </a:r>
              <a:r>
                <a:rPr lang="en-US" sz="2000" dirty="0"/>
                <a:t>, ignoring low-complexity </a:t>
              </a:r>
              <a:r>
                <a:rPr lang="en-US" sz="2000" dirty="0" err="1"/>
                <a:t>kmers</a:t>
              </a:r>
              <a:r>
                <a:rPr lang="en-US" sz="2000" dirty="0"/>
                <a:t>.</a:t>
              </a:r>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1709371101"/>
              </p:ext>
            </p:extLst>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extLst>
                    <a:ext uri="{9D8B030D-6E8A-4147-A177-3AD203B41FA5}">
                      <a16:colId xmlns:a16="http://schemas.microsoft.com/office/drawing/2014/main" val="20000"/>
                    </a:ext>
                  </a:extLst>
                </a:gridCol>
                <a:gridCol w="1622767">
                  <a:extLst>
                    <a:ext uri="{9D8B030D-6E8A-4147-A177-3AD203B41FA5}">
                      <a16:colId xmlns:a16="http://schemas.microsoft.com/office/drawing/2014/main" val="20001"/>
                    </a:ext>
                  </a:extLst>
                </a:gridCol>
              </a:tblGrid>
              <a:tr h="370840">
                <a:tc>
                  <a:txBody>
                    <a:bodyPr/>
                    <a:lstStyle/>
                    <a:p>
                      <a:r>
                        <a:rPr lang="en-US" dirty="0" err="1"/>
                        <a:t>Kmer</a:t>
                      </a:r>
                      <a:endParaRPr lang="en-US" dirty="0"/>
                    </a:p>
                  </a:txBody>
                  <a:tcPr/>
                </a:tc>
                <a:tc>
                  <a:txBody>
                    <a:bodyPr/>
                    <a:lstStyle/>
                    <a:p>
                      <a:r>
                        <a:rPr lang="en-US" dirty="0"/>
                        <a:t>Count among all reads</a:t>
                      </a:r>
                    </a:p>
                  </a:txBody>
                  <a:tcPr/>
                </a:tc>
                <a:extLst>
                  <a:ext uri="{0D108BD9-81ED-4DB2-BD59-A6C34878D82A}">
                    <a16:rowId xmlns:a16="http://schemas.microsoft.com/office/drawing/2014/main" val="10000"/>
                  </a:ext>
                </a:extLst>
              </a:tr>
              <a:tr h="370840">
                <a:tc>
                  <a:txBody>
                    <a:bodyPr/>
                    <a:lstStyle/>
                    <a:p>
                      <a:r>
                        <a:rPr lang="en-US" b="1" dirty="0">
                          <a:latin typeface="Courier New"/>
                          <a:cs typeface="Courier New"/>
                        </a:rPr>
                        <a:t>AATGTGA</a:t>
                      </a:r>
                    </a:p>
                  </a:txBody>
                  <a:tcPr/>
                </a:tc>
                <a:tc>
                  <a:txBody>
                    <a:bodyPr/>
                    <a:lstStyle/>
                    <a:p>
                      <a:r>
                        <a:rPr lang="en-US" b="1" dirty="0"/>
                        <a:t>4</a:t>
                      </a:r>
                    </a:p>
                  </a:txBody>
                  <a:tcPr/>
                </a:tc>
                <a:extLst>
                  <a:ext uri="{0D108BD9-81ED-4DB2-BD59-A6C34878D82A}">
                    <a16:rowId xmlns:a16="http://schemas.microsoft.com/office/drawing/2014/main" val="10001"/>
                  </a:ext>
                </a:extLst>
              </a:tr>
              <a:tr h="370840">
                <a:tc>
                  <a:txBody>
                    <a:bodyPr/>
                    <a:lstStyle/>
                    <a:p>
                      <a:r>
                        <a:rPr lang="en-US" b="1" dirty="0">
                          <a:latin typeface="Courier New"/>
                          <a:cs typeface="Courier New"/>
                        </a:rPr>
                        <a:t>ATGTGAA</a:t>
                      </a:r>
                    </a:p>
                  </a:txBody>
                  <a:tcPr/>
                </a:tc>
                <a:tc>
                  <a:txBody>
                    <a:bodyPr/>
                    <a:lstStyle/>
                    <a:p>
                      <a:r>
                        <a:rPr lang="en-US" b="1" dirty="0"/>
                        <a:t>2</a:t>
                      </a:r>
                    </a:p>
                  </a:txBody>
                  <a:tcPr/>
                </a:tc>
                <a:extLst>
                  <a:ext uri="{0D108BD9-81ED-4DB2-BD59-A6C34878D82A}">
                    <a16:rowId xmlns:a16="http://schemas.microsoft.com/office/drawing/2014/main" val="10002"/>
                  </a:ext>
                </a:extLst>
              </a:tr>
              <a:tr h="370840">
                <a:tc>
                  <a:txBody>
                    <a:bodyPr/>
                    <a:lstStyle/>
                    <a:p>
                      <a:r>
                        <a:rPr lang="en-US" b="1" dirty="0">
                          <a:latin typeface="Courier New"/>
                          <a:cs typeface="Courier New"/>
                        </a:rPr>
                        <a:t>TGTGAAA</a:t>
                      </a:r>
                    </a:p>
                  </a:txBody>
                  <a:tcPr/>
                </a:tc>
                <a:tc>
                  <a:txBody>
                    <a:bodyPr/>
                    <a:lstStyle/>
                    <a:p>
                      <a:r>
                        <a:rPr lang="en-US" b="1" dirty="0"/>
                        <a:t>1</a:t>
                      </a:r>
                    </a:p>
                  </a:txBody>
                  <a:tcPr/>
                </a:tc>
                <a:extLst>
                  <a:ext uri="{0D108BD9-81ED-4DB2-BD59-A6C34878D82A}">
                    <a16:rowId xmlns:a16="http://schemas.microsoft.com/office/drawing/2014/main" val="10003"/>
                  </a:ext>
                </a:extLst>
              </a:tr>
              <a:tr h="370840">
                <a:tc>
                  <a:txBody>
                    <a:bodyPr/>
                    <a:lstStyle/>
                    <a:p>
                      <a:r>
                        <a:rPr lang="en-US" b="1" dirty="0">
                          <a:latin typeface="Courier New"/>
                          <a:cs typeface="Courier New"/>
                        </a:rPr>
                        <a:t>GATTACA</a:t>
                      </a:r>
                    </a:p>
                  </a:txBody>
                  <a:tcPr/>
                </a:tc>
                <a:tc>
                  <a:txBody>
                    <a:bodyPr/>
                    <a:lstStyle/>
                    <a:p>
                      <a:r>
                        <a:rPr lang="en-US" b="1" dirty="0"/>
                        <a:t>9</a:t>
                      </a:r>
                    </a:p>
                  </a:txBody>
                  <a:tcPr/>
                </a:tc>
                <a:extLst>
                  <a:ext uri="{0D108BD9-81ED-4DB2-BD59-A6C34878D82A}">
                    <a16:rowId xmlns:a16="http://schemas.microsoft.com/office/drawing/2014/main" val="10004"/>
                  </a:ext>
                </a:extLst>
              </a:tr>
            </a:tbl>
          </a:graphicData>
        </a:graphic>
      </p:graphicFrame>
      <p:sp>
        <p:nvSpPr>
          <p:cNvPr id="11" name="TextBox 10"/>
          <p:cNvSpPr txBox="1"/>
          <p:nvPr/>
        </p:nvSpPr>
        <p:spPr>
          <a:xfrm>
            <a:off x="5724415" y="3946308"/>
            <a:ext cx="2609984" cy="369332"/>
          </a:xfrm>
          <a:prstGeom prst="rect">
            <a:avLst/>
          </a:prstGeom>
          <a:noFill/>
        </p:spPr>
        <p:txBody>
          <a:bodyPr wrap="none" rtlCol="0">
            <a:spAutoFit/>
          </a:bodyPr>
          <a:lstStyle/>
          <a:p>
            <a:r>
              <a:rPr lang="en-US" b="1" dirty="0" err="1"/>
              <a:t>Kmer</a:t>
            </a:r>
            <a:r>
              <a:rPr lang="en-US" b="1" dirty="0"/>
              <a:t> Catalog (</a:t>
            </a:r>
            <a:r>
              <a:rPr lang="en-US" b="1" dirty="0" err="1"/>
              <a:t>hashtable</a:t>
            </a:r>
            <a:r>
              <a:rPr lang="en-US" b="1" dirty="0"/>
              <a:t>)</a:t>
            </a:r>
          </a:p>
        </p:txBody>
      </p:sp>
    </p:spTree>
    <p:extLst>
      <p:ext uri="{BB962C8B-B14F-4D97-AF65-F5344CB8AC3E}">
        <p14:creationId xmlns:p14="http://schemas.microsoft.com/office/powerpoint/2010/main" val="22675853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grpSp>
        <p:nvGrpSpPr>
          <p:cNvPr id="3" name="Group 88"/>
          <p:cNvGrpSpPr/>
          <p:nvPr/>
        </p:nvGrpSpPr>
        <p:grpSpPr>
          <a:xfrm>
            <a:off x="406400" y="2260600"/>
            <a:ext cx="5708411" cy="2201295"/>
            <a:chOff x="406400" y="2260600"/>
            <a:chExt cx="5708411" cy="2201295"/>
          </a:xfrm>
        </p:grpSpPr>
        <p:sp>
          <p:nvSpPr>
            <p:cNvPr id="6" name="TextBox 5"/>
            <p:cNvSpPr txBox="1"/>
            <p:nvPr/>
          </p:nvSpPr>
          <p:spPr>
            <a:xfrm>
              <a:off x="406400" y="2260600"/>
              <a:ext cx="5006499" cy="400110"/>
            </a:xfrm>
            <a:prstGeom prst="rect">
              <a:avLst/>
            </a:prstGeom>
            <a:noFill/>
          </p:spPr>
          <p:txBody>
            <a:bodyPr wrap="none" rtlCol="0">
              <a:spAutoFit/>
            </a:bodyPr>
            <a:lstStyle/>
            <a:p>
              <a:pPr marL="342900" indent="-342900">
                <a:buFont typeface="Arial"/>
                <a:buChar char="•"/>
              </a:pPr>
              <a:r>
                <a:rPr lang="en-US" sz="2000" dirty="0"/>
                <a:t>Extend </a:t>
              </a:r>
              <a:r>
                <a:rPr lang="en-US" sz="2000" dirty="0" err="1"/>
                <a:t>kmer</a:t>
              </a:r>
              <a:r>
                <a:rPr lang="en-US" sz="2000" dirty="0"/>
                <a:t> at 3’ end, guided by coverage.</a:t>
              </a:r>
            </a:p>
          </p:txBody>
        </p:sp>
        <p:grpSp>
          <p:nvGrpSpPr>
            <p:cNvPr id="7" name="Group 85"/>
            <p:cNvGrpSpPr/>
            <p:nvPr/>
          </p:nvGrpSpPr>
          <p:grpSpPr>
            <a:xfrm>
              <a:off x="5191046" y="2594254"/>
              <a:ext cx="923765" cy="1867641"/>
              <a:chOff x="5191046" y="2594254"/>
              <a:chExt cx="92376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grpSp>
      </p:gr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a:t>Identify seed </a:t>
              </a:r>
              <a:r>
                <a:rPr lang="en-US" sz="2000" dirty="0" err="1"/>
                <a:t>kmer</a:t>
              </a:r>
              <a:r>
                <a:rPr lang="en-US" sz="2000" dirty="0"/>
                <a:t> as most abundant </a:t>
              </a:r>
              <a:r>
                <a:rPr lang="en-US" sz="2000" dirty="0" err="1"/>
                <a:t>Kmer</a:t>
              </a:r>
              <a:r>
                <a:rPr lang="en-US" sz="2000" dirty="0"/>
                <a:t>, ignoring low-complexity </a:t>
              </a:r>
              <a:r>
                <a:rPr lang="en-US" sz="2000" dirty="0" err="1"/>
                <a:t>kmers</a:t>
              </a:r>
              <a:r>
                <a:rPr lang="en-US" sz="2000" dirty="0"/>
                <a:t>.</a:t>
              </a:r>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3750761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923765" cy="1867641"/>
            <a:chOff x="5191046" y="2594254"/>
            <a:chExt cx="923765" cy="1867641"/>
          </a:xfrm>
        </p:grpSpPr>
        <p:cxnSp>
          <p:nvCxnSpPr>
            <p:cNvPr id="57" name="Straight Connector 56"/>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grpSp>
      <p:sp>
        <p:nvSpPr>
          <p:cNvPr id="24" name="Freeform 23"/>
          <p:cNvSpPr/>
          <p:nvPr/>
        </p:nvSpPr>
        <p:spPr>
          <a:xfrm>
            <a:off x="4406900" y="2590800"/>
            <a:ext cx="1485900" cy="11049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1104900">
                <a:moveTo>
                  <a:pt x="1346200" y="25400"/>
                </a:moveTo>
                <a:lnTo>
                  <a:pt x="1079500" y="0"/>
                </a:lnTo>
                <a:lnTo>
                  <a:pt x="749300" y="762000"/>
                </a:lnTo>
                <a:lnTo>
                  <a:pt x="0" y="800100"/>
                </a:lnTo>
                <a:lnTo>
                  <a:pt x="0" y="1104900"/>
                </a:lnTo>
                <a:lnTo>
                  <a:pt x="673100" y="1066800"/>
                </a:lnTo>
                <a:lnTo>
                  <a:pt x="1485900" y="330200"/>
                </a:lnTo>
                <a:lnTo>
                  <a:pt x="1346200" y="25400"/>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26" name="TextBox 25"/>
          <p:cNvSpPr txBox="1"/>
          <p:nvPr/>
        </p:nvSpPr>
        <p:spPr>
          <a:xfrm>
            <a:off x="5006233" y="3588466"/>
            <a:ext cx="262662" cy="276999"/>
          </a:xfrm>
          <a:prstGeom prst="rect">
            <a:avLst/>
          </a:prstGeom>
          <a:noFill/>
        </p:spPr>
        <p:txBody>
          <a:bodyPr wrap="none" rtlCol="0">
            <a:spAutoFit/>
          </a:bodyPr>
          <a:lstStyle/>
          <a:p>
            <a:r>
              <a:rPr lang="en-US" sz="1200" dirty="0"/>
              <a:t>9</a:t>
            </a: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3062203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4" name="Freeform 23"/>
          <p:cNvSpPr/>
          <p:nvPr/>
        </p:nvSpPr>
        <p:spPr>
          <a:xfrm>
            <a:off x="4406900" y="3086100"/>
            <a:ext cx="1955800" cy="6096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800" h="609600">
                <a:moveTo>
                  <a:pt x="1955800" y="110846"/>
                </a:moveTo>
                <a:lnTo>
                  <a:pt x="1536700" y="0"/>
                </a:lnTo>
                <a:lnTo>
                  <a:pt x="749300" y="266700"/>
                </a:lnTo>
                <a:lnTo>
                  <a:pt x="0" y="304800"/>
                </a:lnTo>
                <a:lnTo>
                  <a:pt x="0" y="609600"/>
                </a:lnTo>
                <a:lnTo>
                  <a:pt x="673100" y="571500"/>
                </a:lnTo>
                <a:lnTo>
                  <a:pt x="1689100" y="427314"/>
                </a:lnTo>
                <a:lnTo>
                  <a:pt x="1676400" y="419100"/>
                </a:lnTo>
                <a:lnTo>
                  <a:pt x="1955800" y="1108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7605821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a:t>0</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4" name="Freeform 23"/>
          <p:cNvSpPr/>
          <p:nvPr/>
        </p:nvSpPr>
        <p:spPr>
          <a:xfrm>
            <a:off x="4406900" y="3352800"/>
            <a:ext cx="1955800" cy="8001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419100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77171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771716 h 980771"/>
              <a:gd name="connsiteX0" fmla="*/ 1955800 w 1955800"/>
              <a:gd name="connsiteY0" fmla="*/ 771716 h 980771"/>
              <a:gd name="connsiteX1" fmla="*/ 1536700 w 1955800"/>
              <a:gd name="connsiteY1" fmla="*/ 0 h 980771"/>
              <a:gd name="connsiteX2" fmla="*/ 1536700 w 1955800"/>
              <a:gd name="connsiteY2" fmla="*/ 533400 h 980771"/>
              <a:gd name="connsiteX3" fmla="*/ 749300 w 1955800"/>
              <a:gd name="connsiteY3" fmla="*/ 266700 h 980771"/>
              <a:gd name="connsiteX4" fmla="*/ 0 w 1955800"/>
              <a:gd name="connsiteY4" fmla="*/ 304800 h 980771"/>
              <a:gd name="connsiteX5" fmla="*/ 0 w 1955800"/>
              <a:gd name="connsiteY5" fmla="*/ 609600 h 980771"/>
              <a:gd name="connsiteX6" fmla="*/ 673100 w 1955800"/>
              <a:gd name="connsiteY6" fmla="*/ 571500 h 980771"/>
              <a:gd name="connsiteX7" fmla="*/ 1190818 w 1955800"/>
              <a:gd name="connsiteY7" fmla="*/ 701952 h 980771"/>
              <a:gd name="connsiteX8" fmla="*/ 1676400 w 1955800"/>
              <a:gd name="connsiteY8" fmla="*/ 917271 h 980771"/>
              <a:gd name="connsiteX9" fmla="*/ 1863918 w 1955800"/>
              <a:gd name="connsiteY9" fmla="*/ 980771 h 980771"/>
              <a:gd name="connsiteX10" fmla="*/ 1955800 w 1955800"/>
              <a:gd name="connsiteY10" fmla="*/ 771716 h 9807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676400 w 1955800"/>
              <a:gd name="connsiteY8" fmla="*/ 650571 h 714071"/>
              <a:gd name="connsiteX9" fmla="*/ 1863918 w 1955800"/>
              <a:gd name="connsiteY9" fmla="*/ 714071 h 714071"/>
              <a:gd name="connsiteX10" fmla="*/ 1955800 w 1955800"/>
              <a:gd name="connsiteY10" fmla="*/ 505016 h 7140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406718 w 1955800"/>
              <a:gd name="connsiteY8" fmla="*/ 650571 h 714071"/>
              <a:gd name="connsiteX9" fmla="*/ 1863918 w 1955800"/>
              <a:gd name="connsiteY9" fmla="*/ 714071 h 714071"/>
              <a:gd name="connsiteX10" fmla="*/ 1955800 w 1955800"/>
              <a:gd name="connsiteY10"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863918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790700 w 2235200"/>
              <a:gd name="connsiteY11" fmla="*/ 698500 h 714071"/>
              <a:gd name="connsiteX12" fmla="*/ 1955800 w 2235200"/>
              <a:gd name="connsiteY12" fmla="*/ 505016 h 714071"/>
              <a:gd name="connsiteX0" fmla="*/ 1790700 w 2326640"/>
              <a:gd name="connsiteY0" fmla="*/ 698500 h 789940"/>
              <a:gd name="connsiteX1" fmla="*/ 1955800 w 2326640"/>
              <a:gd name="connsiteY1" fmla="*/ 505016 h 789940"/>
              <a:gd name="connsiteX2" fmla="*/ 1930400 w 2326640"/>
              <a:gd name="connsiteY2" fmla="*/ 445881 h 789940"/>
              <a:gd name="connsiteX3" fmla="*/ 1536700 w 2326640"/>
              <a:gd name="connsiteY3" fmla="*/ 266700 h 789940"/>
              <a:gd name="connsiteX4" fmla="*/ 749300 w 2326640"/>
              <a:gd name="connsiteY4" fmla="*/ 0 h 789940"/>
              <a:gd name="connsiteX5" fmla="*/ 0 w 2326640"/>
              <a:gd name="connsiteY5" fmla="*/ 38100 h 789940"/>
              <a:gd name="connsiteX6" fmla="*/ 0 w 2326640"/>
              <a:gd name="connsiteY6" fmla="*/ 342900 h 789940"/>
              <a:gd name="connsiteX7" fmla="*/ 673100 w 2326640"/>
              <a:gd name="connsiteY7" fmla="*/ 304800 h 789940"/>
              <a:gd name="connsiteX8" fmla="*/ 1190818 w 2326640"/>
              <a:gd name="connsiteY8" fmla="*/ 435252 h 789940"/>
              <a:gd name="connsiteX9" fmla="*/ 1406718 w 2326640"/>
              <a:gd name="connsiteY9" fmla="*/ 650571 h 789940"/>
              <a:gd name="connsiteX10" fmla="*/ 1607327 w 2326640"/>
              <a:gd name="connsiteY10" fmla="*/ 714071 h 789940"/>
              <a:gd name="connsiteX11" fmla="*/ 2326640 w 2326640"/>
              <a:gd name="connsiteY11" fmla="*/ 789940 h 789940"/>
              <a:gd name="connsiteX0" fmla="*/ 1790700 w 1955800"/>
              <a:gd name="connsiteY0" fmla="*/ 698500 h 714071"/>
              <a:gd name="connsiteX1" fmla="*/ 1955800 w 1955800"/>
              <a:gd name="connsiteY1" fmla="*/ 505016 h 714071"/>
              <a:gd name="connsiteX2" fmla="*/ 1930400 w 1955800"/>
              <a:gd name="connsiteY2" fmla="*/ 445881 h 714071"/>
              <a:gd name="connsiteX3" fmla="*/ 1536700 w 1955800"/>
              <a:gd name="connsiteY3" fmla="*/ 266700 h 714071"/>
              <a:gd name="connsiteX4" fmla="*/ 749300 w 1955800"/>
              <a:gd name="connsiteY4" fmla="*/ 0 h 714071"/>
              <a:gd name="connsiteX5" fmla="*/ 0 w 1955800"/>
              <a:gd name="connsiteY5" fmla="*/ 38100 h 714071"/>
              <a:gd name="connsiteX6" fmla="*/ 0 w 1955800"/>
              <a:gd name="connsiteY6" fmla="*/ 342900 h 714071"/>
              <a:gd name="connsiteX7" fmla="*/ 673100 w 1955800"/>
              <a:gd name="connsiteY7" fmla="*/ 304800 h 714071"/>
              <a:gd name="connsiteX8" fmla="*/ 1190818 w 1955800"/>
              <a:gd name="connsiteY8" fmla="*/ 435252 h 714071"/>
              <a:gd name="connsiteX9" fmla="*/ 1406718 w 1955800"/>
              <a:gd name="connsiteY9" fmla="*/ 650571 h 714071"/>
              <a:gd name="connsiteX10" fmla="*/ 1607327 w 1955800"/>
              <a:gd name="connsiteY10" fmla="*/ 714071 h 714071"/>
              <a:gd name="connsiteX0" fmla="*/ 1790700 w 1955800"/>
              <a:gd name="connsiteY0" fmla="*/ 698500 h 988709"/>
              <a:gd name="connsiteX1" fmla="*/ 1955800 w 1955800"/>
              <a:gd name="connsiteY1" fmla="*/ 505016 h 988709"/>
              <a:gd name="connsiteX2" fmla="*/ 1930400 w 1955800"/>
              <a:gd name="connsiteY2" fmla="*/ 445881 h 988709"/>
              <a:gd name="connsiteX3" fmla="*/ 1536700 w 1955800"/>
              <a:gd name="connsiteY3" fmla="*/ 266700 h 988709"/>
              <a:gd name="connsiteX4" fmla="*/ 749300 w 1955800"/>
              <a:gd name="connsiteY4" fmla="*/ 0 h 988709"/>
              <a:gd name="connsiteX5" fmla="*/ 0 w 1955800"/>
              <a:gd name="connsiteY5" fmla="*/ 38100 h 988709"/>
              <a:gd name="connsiteX6" fmla="*/ 0 w 1955800"/>
              <a:gd name="connsiteY6" fmla="*/ 342900 h 988709"/>
              <a:gd name="connsiteX7" fmla="*/ 673100 w 1955800"/>
              <a:gd name="connsiteY7" fmla="*/ 304800 h 988709"/>
              <a:gd name="connsiteX8" fmla="*/ 1190818 w 1955800"/>
              <a:gd name="connsiteY8" fmla="*/ 435252 h 988709"/>
              <a:gd name="connsiteX9" fmla="*/ 1406718 w 1955800"/>
              <a:gd name="connsiteY9" fmla="*/ 650571 h 988709"/>
              <a:gd name="connsiteX10" fmla="*/ 1607327 w 1955800"/>
              <a:gd name="connsiteY10"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12" fmla="*/ 1790700 w 2012589"/>
              <a:gd name="connsiteY12" fmla="*/ 698500 h 988709"/>
              <a:gd name="connsiteX0" fmla="*/ 1607327 w 2012589"/>
              <a:gd name="connsiteY0" fmla="*/ 988709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406718 w 2012589"/>
              <a:gd name="connsiteY0" fmla="*/ 650571 h 960438"/>
              <a:gd name="connsiteX1" fmla="*/ 2012589 w 2012589"/>
              <a:gd name="connsiteY1" fmla="*/ 960438 h 960438"/>
              <a:gd name="connsiteX2" fmla="*/ 1955800 w 2012589"/>
              <a:gd name="connsiteY2" fmla="*/ 505016 h 960438"/>
              <a:gd name="connsiteX3" fmla="*/ 1930400 w 2012589"/>
              <a:gd name="connsiteY3" fmla="*/ 445881 h 960438"/>
              <a:gd name="connsiteX4" fmla="*/ 1536700 w 2012589"/>
              <a:gd name="connsiteY4" fmla="*/ 266700 h 960438"/>
              <a:gd name="connsiteX5" fmla="*/ 749300 w 2012589"/>
              <a:gd name="connsiteY5" fmla="*/ 0 h 960438"/>
              <a:gd name="connsiteX6" fmla="*/ 0 w 2012589"/>
              <a:gd name="connsiteY6" fmla="*/ 38100 h 960438"/>
              <a:gd name="connsiteX7" fmla="*/ 0 w 2012589"/>
              <a:gd name="connsiteY7" fmla="*/ 342900 h 960438"/>
              <a:gd name="connsiteX8" fmla="*/ 673100 w 2012589"/>
              <a:gd name="connsiteY8" fmla="*/ 304800 h 960438"/>
              <a:gd name="connsiteX9" fmla="*/ 1190818 w 2012589"/>
              <a:gd name="connsiteY9" fmla="*/ 435252 h 960438"/>
              <a:gd name="connsiteX10" fmla="*/ 1406718 w 2012589"/>
              <a:gd name="connsiteY10" fmla="*/ 650571 h 960438"/>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5800" h="800100">
                <a:moveTo>
                  <a:pt x="1406718" y="650571"/>
                </a:moveTo>
                <a:lnTo>
                  <a:pt x="1828800" y="800100"/>
                </a:lnTo>
                <a:lnTo>
                  <a:pt x="1955800" y="505016"/>
                </a:lnTo>
                <a:lnTo>
                  <a:pt x="1930400" y="445881"/>
                </a:lnTo>
                <a:lnTo>
                  <a:pt x="1536700" y="266700"/>
                </a:lnTo>
                <a:lnTo>
                  <a:pt x="749300" y="0"/>
                </a:lnTo>
                <a:lnTo>
                  <a:pt x="0" y="38100"/>
                </a:lnTo>
                <a:lnTo>
                  <a:pt x="0" y="342900"/>
                </a:lnTo>
                <a:lnTo>
                  <a:pt x="673100" y="304800"/>
                </a:lnTo>
                <a:lnTo>
                  <a:pt x="1190818" y="435252"/>
                </a:lnTo>
                <a:lnTo>
                  <a:pt x="1406718" y="650571"/>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8689187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942071"/>
            <a:chOff x="5191046" y="2594254"/>
            <a:chExt cx="1021845" cy="194207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82" name="TextBox 81"/>
            <p:cNvSpPr txBox="1"/>
            <p:nvPr/>
          </p:nvSpPr>
          <p:spPr>
            <a:xfrm>
              <a:off x="5582019" y="4259326"/>
              <a:ext cx="262662" cy="276999"/>
            </a:xfrm>
            <a:prstGeom prst="rect">
              <a:avLst/>
            </a:prstGeom>
            <a:noFill/>
          </p:spPr>
          <p:txBody>
            <a:bodyPr wrap="none" rtlCol="0">
              <a:spAutoFit/>
            </a:bodyPr>
            <a:lstStyle/>
            <a:p>
              <a:r>
                <a:rPr lang="en-US" sz="1200" dirty="0"/>
                <a:t>4</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5" name="Freeform 24"/>
          <p:cNvSpPr/>
          <p:nvPr/>
        </p:nvSpPr>
        <p:spPr>
          <a:xfrm>
            <a:off x="4406900" y="3352800"/>
            <a:ext cx="1511300" cy="1359932"/>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346200"/>
              <a:gd name="connsiteY0" fmla="*/ 25400 h 2121932"/>
              <a:gd name="connsiteX1" fmla="*/ 1079500 w 1346200"/>
              <a:gd name="connsiteY1" fmla="*/ 0 h 2121932"/>
              <a:gd name="connsiteX2" fmla="*/ 749300 w 1346200"/>
              <a:gd name="connsiteY2" fmla="*/ 762000 h 2121932"/>
              <a:gd name="connsiteX3" fmla="*/ 0 w 1346200"/>
              <a:gd name="connsiteY3" fmla="*/ 800100 h 2121932"/>
              <a:gd name="connsiteX4" fmla="*/ 0 w 1346200"/>
              <a:gd name="connsiteY4" fmla="*/ 1104900 h 2121932"/>
              <a:gd name="connsiteX5" fmla="*/ 673100 w 1346200"/>
              <a:gd name="connsiteY5" fmla="*/ 1066800 h 2121932"/>
              <a:gd name="connsiteX6" fmla="*/ 1168400 w 1346200"/>
              <a:gd name="connsiteY6" fmla="*/ 2121932 h 2121932"/>
              <a:gd name="connsiteX7" fmla="*/ 1346200 w 1346200"/>
              <a:gd name="connsiteY7" fmla="*/ 25400 h 2121932"/>
              <a:gd name="connsiteX0" fmla="*/ 1511300 w 1511300"/>
              <a:gd name="connsiteY0" fmla="*/ 2041246 h 2121932"/>
              <a:gd name="connsiteX1" fmla="*/ 1079500 w 1511300"/>
              <a:gd name="connsiteY1" fmla="*/ 0 h 2121932"/>
              <a:gd name="connsiteX2" fmla="*/ 749300 w 1511300"/>
              <a:gd name="connsiteY2" fmla="*/ 762000 h 2121932"/>
              <a:gd name="connsiteX3" fmla="*/ 0 w 1511300"/>
              <a:gd name="connsiteY3" fmla="*/ 800100 h 2121932"/>
              <a:gd name="connsiteX4" fmla="*/ 0 w 1511300"/>
              <a:gd name="connsiteY4" fmla="*/ 1104900 h 2121932"/>
              <a:gd name="connsiteX5" fmla="*/ 673100 w 1511300"/>
              <a:gd name="connsiteY5" fmla="*/ 1066800 h 2121932"/>
              <a:gd name="connsiteX6" fmla="*/ 1168400 w 1511300"/>
              <a:gd name="connsiteY6" fmla="*/ 2121932 h 2121932"/>
              <a:gd name="connsiteX7" fmla="*/ 1511300 w 1511300"/>
              <a:gd name="connsiteY7" fmla="*/ 2041246 h 2121932"/>
              <a:gd name="connsiteX0" fmla="*/ 1511300 w 1511300"/>
              <a:gd name="connsiteY0" fmla="*/ 1279246 h 1359932"/>
              <a:gd name="connsiteX1" fmla="*/ 1473200 w 1511300"/>
              <a:gd name="connsiteY1" fmla="*/ 812800 h 1359932"/>
              <a:gd name="connsiteX2" fmla="*/ 749300 w 1511300"/>
              <a:gd name="connsiteY2" fmla="*/ 0 h 1359932"/>
              <a:gd name="connsiteX3" fmla="*/ 0 w 1511300"/>
              <a:gd name="connsiteY3" fmla="*/ 38100 h 1359932"/>
              <a:gd name="connsiteX4" fmla="*/ 0 w 1511300"/>
              <a:gd name="connsiteY4" fmla="*/ 342900 h 1359932"/>
              <a:gd name="connsiteX5" fmla="*/ 673100 w 1511300"/>
              <a:gd name="connsiteY5" fmla="*/ 304800 h 1359932"/>
              <a:gd name="connsiteX6" fmla="*/ 1168400 w 1511300"/>
              <a:gd name="connsiteY6" fmla="*/ 1359932 h 1359932"/>
              <a:gd name="connsiteX7" fmla="*/ 1511300 w 1511300"/>
              <a:gd name="connsiteY7" fmla="*/ 1279246 h 135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300" h="1359932">
                <a:moveTo>
                  <a:pt x="1511300" y="1279246"/>
                </a:moveTo>
                <a:lnTo>
                  <a:pt x="1473200" y="812800"/>
                </a:lnTo>
                <a:lnTo>
                  <a:pt x="749300" y="0"/>
                </a:lnTo>
                <a:lnTo>
                  <a:pt x="0" y="38100"/>
                </a:lnTo>
                <a:lnTo>
                  <a:pt x="0" y="342900"/>
                </a:lnTo>
                <a:lnTo>
                  <a:pt x="673100" y="304800"/>
                </a:lnTo>
                <a:lnTo>
                  <a:pt x="1168400" y="1359932"/>
                </a:lnTo>
                <a:lnTo>
                  <a:pt x="1511300" y="12792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344648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5604612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grpSp>
        <p:nvGrpSpPr>
          <p:cNvPr id="2" name="Group 24"/>
          <p:cNvGrpSpPr/>
          <p:nvPr/>
        </p:nvGrpSpPr>
        <p:grpSpPr>
          <a:xfrm rot="2375246">
            <a:off x="5707211" y="4088909"/>
            <a:ext cx="605536" cy="1150689"/>
            <a:chOff x="5442973" y="3647467"/>
            <a:chExt cx="605536" cy="1150689"/>
          </a:xfrm>
        </p:grpSpPr>
        <p:cxnSp>
          <p:nvCxnSpPr>
            <p:cNvPr id="21" name="Straight Connector 20"/>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 name="Group 26"/>
          <p:cNvGrpSpPr/>
          <p:nvPr/>
        </p:nvGrpSpPr>
        <p:grpSpPr>
          <a:xfrm rot="19305232">
            <a:off x="5668620" y="1857397"/>
            <a:ext cx="605536" cy="1150689"/>
            <a:chOff x="5442973" y="3647467"/>
            <a:chExt cx="605536" cy="1150689"/>
          </a:xfrm>
        </p:grpSpPr>
        <p:cxnSp>
          <p:nvCxnSpPr>
            <p:cNvPr id="28" name="Straight Connector 27"/>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5413641" y="1619003"/>
            <a:ext cx="330289" cy="369332"/>
          </a:xfrm>
          <a:prstGeom prst="rect">
            <a:avLst/>
          </a:prstGeom>
          <a:noFill/>
        </p:spPr>
        <p:txBody>
          <a:bodyPr wrap="none" rtlCol="0">
            <a:spAutoFit/>
          </a:bodyPr>
          <a:lstStyle/>
          <a:p>
            <a:r>
              <a:rPr lang="en-US" dirty="0"/>
              <a:t>G</a:t>
            </a:r>
          </a:p>
        </p:txBody>
      </p:sp>
      <p:sp>
        <p:nvSpPr>
          <p:cNvPr id="33" name="TextBox 32"/>
          <p:cNvSpPr txBox="1"/>
          <p:nvPr/>
        </p:nvSpPr>
        <p:spPr>
          <a:xfrm>
            <a:off x="6158989" y="1731145"/>
            <a:ext cx="318229" cy="369332"/>
          </a:xfrm>
          <a:prstGeom prst="rect">
            <a:avLst/>
          </a:prstGeom>
          <a:noFill/>
        </p:spPr>
        <p:txBody>
          <a:bodyPr wrap="none" rtlCol="0">
            <a:spAutoFit/>
          </a:bodyPr>
          <a:lstStyle/>
          <a:p>
            <a:r>
              <a:rPr lang="en-US" dirty="0"/>
              <a:t>A</a:t>
            </a:r>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a:t>T</a:t>
            </a:r>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a:t>C</a:t>
            </a:r>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a:t>G</a:t>
            </a:r>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a:t>A</a:t>
            </a:r>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a:t>T</a:t>
            </a:r>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a:t>C</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a:t>1</a:t>
            </a:r>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a:t>1</a:t>
            </a:r>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a:t>1</a:t>
            </a:r>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a:t>1</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a:t>0</a:t>
            </a:r>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1804296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44"/>
          <p:cNvGrpSpPr/>
          <p:nvPr/>
        </p:nvGrpSpPr>
        <p:grpSpPr>
          <a:xfrm>
            <a:off x="5191046" y="1619003"/>
            <a:ext cx="1640313" cy="3838285"/>
            <a:chOff x="5191046" y="1619003"/>
            <a:chExt cx="1640313" cy="3838285"/>
          </a:xfrm>
        </p:grpSpPr>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cxnSp>
          <p:nvCxnSpPr>
            <p:cNvPr id="21" name="Straight Connector 20"/>
            <p:cNvCxnSpPr/>
            <p:nvPr/>
          </p:nvCxnSpPr>
          <p:spPr>
            <a:xfrm rot="2375246" flipV="1">
              <a:off x="5926553" y="4054555"/>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2375246" flipV="1">
              <a:off x="5765895" y="4500951"/>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375246">
              <a:off x="5648216" y="464326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375246">
              <a:off x="5559912" y="4498190"/>
              <a:ext cx="290740" cy="5751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9305232" flipV="1">
              <a:off x="5524399" y="2016553"/>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9305232">
              <a:off x="5725929" y="2413114"/>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9305232">
              <a:off x="5880560" y="2468648"/>
              <a:ext cx="290740"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413641" y="1619003"/>
              <a:ext cx="330289" cy="369332"/>
            </a:xfrm>
            <a:prstGeom prst="rect">
              <a:avLst/>
            </a:prstGeom>
            <a:noFill/>
          </p:spPr>
          <p:txBody>
            <a:bodyPr wrap="none" rtlCol="0">
              <a:spAutoFit/>
            </a:bodyPr>
            <a:lstStyle/>
            <a:p>
              <a:r>
                <a:rPr lang="en-US" dirty="0"/>
                <a:t>G</a:t>
              </a:r>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a:t>T</a:t>
              </a:r>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a:t>C</a:t>
              </a:r>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a:t>G</a:t>
              </a:r>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a:t>A</a:t>
              </a:r>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a:t>T</a:t>
              </a:r>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a:t>C</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a:t>1</a:t>
              </a:r>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a:t>1</a:t>
              </a:r>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a:t>1</a:t>
              </a:r>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a:t>1</a:t>
              </a:r>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a:t>0</a:t>
              </a:r>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gr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65137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1000" fill="hold"/>
                                        <p:tgtEl>
                                          <p:spTgt spid="33"/>
                                        </p:tgtEl>
                                        <p:attrNameLst>
                                          <p:attrName>r</p:attrName>
                                        </p:attrNameLst>
                                      </p:cBhvr>
                                    </p:animRot>
                                  </p:childTnLst>
                                </p:cTn>
                              </p:par>
                            </p:childTnLst>
                          </p:cTn>
                        </p:par>
                        <p:par>
                          <p:cTn id="7" fill="hold">
                            <p:stCondLst>
                              <p:cond delay="1000"/>
                            </p:stCondLst>
                            <p:childTnLst>
                              <p:par>
                                <p:cTn id="8" presetID="9" presetClass="exit" presetSubtype="0" fill="hold" nodeType="afterEffect">
                                  <p:stCondLst>
                                    <p:cond delay="0"/>
                                  </p:stCondLst>
                                  <p:childTnLst>
                                    <p:animEffect transition="out" filter="dissolv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127375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0" y="6492993"/>
            <a:ext cx="4055918" cy="338554"/>
          </a:xfrm>
          <a:prstGeom prst="rect">
            <a:avLst/>
          </a:prstGeom>
          <a:noFill/>
        </p:spPr>
        <p:txBody>
          <a:bodyPr wrap="none" rtlCol="0">
            <a:spAutoFit/>
          </a:bodyPr>
          <a:lstStyle/>
          <a:p>
            <a:r>
              <a:rPr lang="en-US" sz="1600" dirty="0"/>
              <a:t>Slide courtesy of Joshua Levin, Broad Institute.</a:t>
            </a:r>
          </a:p>
        </p:txBody>
      </p:sp>
      <p:sp>
        <p:nvSpPr>
          <p:cNvPr id="7" name="TextBox 6"/>
          <p:cNvSpPr txBox="1"/>
          <p:nvPr/>
        </p:nvSpPr>
        <p:spPr>
          <a:xfrm>
            <a:off x="877968" y="1353894"/>
            <a:ext cx="7592643" cy="461665"/>
          </a:xfrm>
          <a:prstGeom prst="rect">
            <a:avLst/>
          </a:prstGeom>
          <a:noFill/>
        </p:spPr>
        <p:txBody>
          <a:bodyPr wrap="none" rtlCol="0">
            <a:spAutoFit/>
          </a:bodyPr>
          <a:lstStyle/>
          <a:p>
            <a:r>
              <a:rPr lang="en-US" sz="2400" dirty="0"/>
              <a:t>Many different instruments hit the scene in the last decade</a:t>
            </a:r>
          </a:p>
        </p:txBody>
      </p:sp>
    </p:spTree>
    <p:extLst>
      <p:ext uri="{BB962C8B-B14F-4D97-AF65-F5344CB8AC3E}">
        <p14:creationId xmlns:p14="http://schemas.microsoft.com/office/powerpoint/2010/main" val="25784271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3" name="Group 53"/>
          <p:cNvGrpSpPr/>
          <p:nvPr/>
        </p:nvGrpSpPr>
        <p:grpSpPr>
          <a:xfrm rot="164340" flipH="1">
            <a:off x="3448217" y="2978034"/>
            <a:ext cx="605536" cy="1150689"/>
            <a:chOff x="5442973" y="3647467"/>
            <a:chExt cx="605536" cy="1150689"/>
          </a:xfrm>
        </p:grpSpPr>
        <p:cxnSp>
          <p:nvCxnSpPr>
            <p:cNvPr id="16" name="Straight Connector 15"/>
            <p:cNvCxnSpPr/>
            <p:nvPr/>
          </p:nvCxnSpPr>
          <p:spPr>
            <a:xfrm flipV="1">
              <a:off x="5442973" y="3647467"/>
              <a:ext cx="290740" cy="57558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442973" y="4038389"/>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42973" y="4223055"/>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442973" y="4223055"/>
              <a:ext cx="290740" cy="5751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481116" y="4046816"/>
            <a:ext cx="330289" cy="369332"/>
          </a:xfrm>
          <a:prstGeom prst="rect">
            <a:avLst/>
          </a:prstGeom>
          <a:noFill/>
        </p:spPr>
        <p:txBody>
          <a:bodyPr wrap="none" rtlCol="0">
            <a:spAutoFit/>
          </a:bodyPr>
          <a:lstStyle/>
          <a:p>
            <a:r>
              <a:rPr lang="en-US" dirty="0"/>
              <a:t>G</a:t>
            </a:r>
          </a:p>
        </p:txBody>
      </p:sp>
      <p:sp>
        <p:nvSpPr>
          <p:cNvPr id="22" name="TextBox 21"/>
          <p:cNvSpPr txBox="1"/>
          <p:nvPr/>
        </p:nvSpPr>
        <p:spPr>
          <a:xfrm>
            <a:off x="3164917" y="3564012"/>
            <a:ext cx="318229" cy="369332"/>
          </a:xfrm>
          <a:prstGeom prst="rect">
            <a:avLst/>
          </a:prstGeom>
          <a:noFill/>
        </p:spPr>
        <p:txBody>
          <a:bodyPr wrap="none" rtlCol="0">
            <a:spAutoFit/>
          </a:bodyPr>
          <a:lstStyle/>
          <a:p>
            <a:r>
              <a:rPr lang="en-US" dirty="0"/>
              <a:t>A</a:t>
            </a:r>
          </a:p>
        </p:txBody>
      </p:sp>
      <p:sp>
        <p:nvSpPr>
          <p:cNvPr id="23" name="TextBox 22"/>
          <p:cNvSpPr txBox="1"/>
          <p:nvPr/>
        </p:nvSpPr>
        <p:spPr>
          <a:xfrm>
            <a:off x="3175772" y="3102273"/>
            <a:ext cx="366804" cy="369332"/>
          </a:xfrm>
          <a:prstGeom prst="rect">
            <a:avLst/>
          </a:prstGeom>
          <a:noFill/>
        </p:spPr>
        <p:txBody>
          <a:bodyPr wrap="square" rtlCol="0">
            <a:spAutoFit/>
          </a:bodyPr>
          <a:lstStyle/>
          <a:p>
            <a:r>
              <a:rPr lang="en-US" dirty="0"/>
              <a:t>T</a:t>
            </a:r>
          </a:p>
        </p:txBody>
      </p:sp>
      <p:sp>
        <p:nvSpPr>
          <p:cNvPr id="24" name="TextBox 23"/>
          <p:cNvSpPr txBox="1"/>
          <p:nvPr/>
        </p:nvSpPr>
        <p:spPr>
          <a:xfrm>
            <a:off x="3494001" y="2566079"/>
            <a:ext cx="312906" cy="369332"/>
          </a:xfrm>
          <a:prstGeom prst="rect">
            <a:avLst/>
          </a:prstGeom>
          <a:noFill/>
        </p:spPr>
        <p:txBody>
          <a:bodyPr wrap="none" rtlCol="0">
            <a:spAutoFit/>
          </a:bodyPr>
          <a:lstStyle/>
          <a:p>
            <a:r>
              <a:rPr lang="en-US" dirty="0"/>
              <a:t>C</a:t>
            </a: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a:t>6</a:t>
            </a:r>
          </a:p>
        </p:txBody>
      </p:sp>
      <p:sp>
        <p:nvSpPr>
          <p:cNvPr id="36" name="TextBox 35"/>
          <p:cNvSpPr txBox="1"/>
          <p:nvPr/>
        </p:nvSpPr>
        <p:spPr>
          <a:xfrm>
            <a:off x="3614944" y="4236859"/>
            <a:ext cx="262662" cy="276999"/>
          </a:xfrm>
          <a:prstGeom prst="rect">
            <a:avLst/>
          </a:prstGeom>
          <a:noFill/>
        </p:spPr>
        <p:txBody>
          <a:bodyPr wrap="none" rtlCol="0">
            <a:spAutoFit/>
          </a:bodyPr>
          <a:lstStyle/>
          <a:p>
            <a:r>
              <a:rPr lang="en-US" sz="1200" dirty="0"/>
              <a:t>1</a:t>
            </a:r>
          </a:p>
        </p:txBody>
      </p:sp>
      <p:sp>
        <p:nvSpPr>
          <p:cNvPr id="37" name="TextBox 36"/>
          <p:cNvSpPr txBox="1"/>
          <p:nvPr/>
        </p:nvSpPr>
        <p:spPr>
          <a:xfrm>
            <a:off x="3263904" y="3300611"/>
            <a:ext cx="262662" cy="276999"/>
          </a:xfrm>
          <a:prstGeom prst="rect">
            <a:avLst/>
          </a:prstGeom>
          <a:noFill/>
        </p:spPr>
        <p:txBody>
          <a:bodyPr wrap="none" rtlCol="0">
            <a:spAutoFit/>
          </a:bodyPr>
          <a:lstStyle/>
          <a:p>
            <a:r>
              <a:rPr lang="en-US" sz="1200" dirty="0"/>
              <a:t>0</a:t>
            </a:r>
          </a:p>
        </p:txBody>
      </p:sp>
      <p:sp>
        <p:nvSpPr>
          <p:cNvPr id="38" name="TextBox 37"/>
          <p:cNvSpPr txBox="1"/>
          <p:nvPr/>
        </p:nvSpPr>
        <p:spPr>
          <a:xfrm>
            <a:off x="3633404" y="2725659"/>
            <a:ext cx="262662" cy="276999"/>
          </a:xfrm>
          <a:prstGeom prst="rect">
            <a:avLst/>
          </a:prstGeom>
          <a:noFill/>
        </p:spPr>
        <p:txBody>
          <a:bodyPr wrap="none" rtlCol="0">
            <a:spAutoFit/>
          </a:bodyPr>
          <a:lstStyle/>
          <a:p>
            <a:r>
              <a:rPr lang="en-US" sz="1200" dirty="0"/>
              <a:t>0</a:t>
            </a:r>
          </a:p>
        </p:txBody>
      </p:sp>
      <p:sp>
        <p:nvSpPr>
          <p:cNvPr id="2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6912696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a:xfrm rot="164340" flipH="1">
            <a:off x="3443793" y="3553516"/>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164917" y="3564012"/>
            <a:ext cx="325730" cy="369332"/>
          </a:xfrm>
          <a:prstGeom prst="rect">
            <a:avLst/>
          </a:prstGeom>
          <a:noFill/>
        </p:spPr>
        <p:txBody>
          <a:bodyPr wrap="none" rtlCol="0">
            <a:spAutoFit/>
          </a:bodyPr>
          <a:lstStyle/>
          <a:p>
            <a:r>
              <a:rPr lang="en-US" b="1" dirty="0">
                <a:solidFill>
                  <a:srgbClr val="FF0000"/>
                </a:solidFill>
              </a:rPr>
              <a:t>A</a:t>
            </a: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a:t>6</a:t>
            </a:r>
          </a:p>
        </p:txBody>
      </p:sp>
      <p:cxnSp>
        <p:nvCxnSpPr>
          <p:cNvPr id="32" name="Straight Connector 31"/>
          <p:cNvCxnSpPr/>
          <p:nvPr/>
        </p:nvCxnSpPr>
        <p:spPr>
          <a:xfrm rot="20597685" flipH="1">
            <a:off x="2580554" y="3932650"/>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270272" y="4102746"/>
            <a:ext cx="325730" cy="369332"/>
          </a:xfrm>
          <a:prstGeom prst="rect">
            <a:avLst/>
          </a:prstGeom>
          <a:noFill/>
        </p:spPr>
        <p:txBody>
          <a:bodyPr wrap="none" rtlCol="0">
            <a:spAutoFit/>
          </a:bodyPr>
          <a:lstStyle/>
          <a:p>
            <a:r>
              <a:rPr lang="en-US" b="1" dirty="0">
                <a:solidFill>
                  <a:srgbClr val="FF0000"/>
                </a:solidFill>
              </a:rPr>
              <a:t>A</a:t>
            </a:r>
          </a:p>
        </p:txBody>
      </p:sp>
      <p:sp>
        <p:nvSpPr>
          <p:cNvPr id="46" name="TextBox 45"/>
          <p:cNvSpPr txBox="1"/>
          <p:nvPr/>
        </p:nvSpPr>
        <p:spPr>
          <a:xfrm>
            <a:off x="2460582" y="4342790"/>
            <a:ext cx="262662" cy="276999"/>
          </a:xfrm>
          <a:prstGeom prst="rect">
            <a:avLst/>
          </a:prstGeom>
          <a:noFill/>
        </p:spPr>
        <p:txBody>
          <a:bodyPr wrap="none" rtlCol="0">
            <a:spAutoFit/>
          </a:bodyPr>
          <a:lstStyle/>
          <a:p>
            <a:r>
              <a:rPr lang="en-US" sz="1200" dirty="0"/>
              <a:t>7</a:t>
            </a:r>
          </a:p>
        </p:txBody>
      </p:sp>
      <p:grpSp>
        <p:nvGrpSpPr>
          <p:cNvPr id="3" name="Group 79"/>
          <p:cNvGrpSpPr/>
          <p:nvPr/>
        </p:nvGrpSpPr>
        <p:grpSpPr>
          <a:xfrm rot="20597685" flipH="1">
            <a:off x="1702442" y="3912264"/>
            <a:ext cx="605536" cy="1150689"/>
            <a:chOff x="5442973" y="3647467"/>
            <a:chExt cx="605536" cy="1150689"/>
          </a:xfrm>
        </p:grpSpPr>
        <p:cxnSp>
          <p:nvCxnSpPr>
            <p:cNvPr id="37" name="Straight Connector 36"/>
            <p:cNvCxnSpPr/>
            <p:nvPr/>
          </p:nvCxnSpPr>
          <p:spPr>
            <a:xfrm flipV="1">
              <a:off x="5442973" y="3647467"/>
              <a:ext cx="290740" cy="575588"/>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442973" y="4038389"/>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442973" y="4223055"/>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442973" y="4223055"/>
              <a:ext cx="290740" cy="575101"/>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sp>
        <p:nvSpPr>
          <p:cNvPr id="27" name="TextBox 26"/>
          <p:cNvSpPr txBox="1"/>
          <p:nvPr/>
        </p:nvSpPr>
        <p:spPr>
          <a:xfrm>
            <a:off x="908266" y="6043656"/>
            <a:ext cx="7602437" cy="400110"/>
          </a:xfrm>
          <a:prstGeom prst="rect">
            <a:avLst/>
          </a:prstGeom>
          <a:noFill/>
        </p:spPr>
        <p:txBody>
          <a:bodyPr wrap="none" rtlCol="0">
            <a:spAutoFit/>
          </a:bodyPr>
          <a:lstStyle/>
          <a:p>
            <a:r>
              <a:rPr lang="en-US" sz="2000" dirty="0"/>
              <a:t>Remove assembled </a:t>
            </a:r>
            <a:r>
              <a:rPr lang="en-US" sz="2000" dirty="0" err="1"/>
              <a:t>kmers</a:t>
            </a:r>
            <a:r>
              <a:rPr lang="en-US" sz="2000" dirty="0"/>
              <a:t> from catalog, then repeat the entire process.</a:t>
            </a:r>
          </a:p>
        </p:txBody>
      </p:sp>
      <p:sp>
        <p:nvSpPr>
          <p:cNvPr id="28" name="TextBox 27"/>
          <p:cNvSpPr txBox="1"/>
          <p:nvPr/>
        </p:nvSpPr>
        <p:spPr>
          <a:xfrm>
            <a:off x="925199" y="5554131"/>
            <a:ext cx="4113401" cy="400110"/>
          </a:xfrm>
          <a:prstGeom prst="rect">
            <a:avLst/>
          </a:prstGeom>
          <a:noFill/>
        </p:spPr>
        <p:txBody>
          <a:bodyPr wrap="none" rtlCol="0">
            <a:spAutoFit/>
          </a:bodyPr>
          <a:lstStyle/>
          <a:p>
            <a:r>
              <a:rPr lang="en-US" sz="2000" dirty="0"/>
              <a:t>Report </a:t>
            </a:r>
            <a:r>
              <a:rPr lang="en-US" sz="2000" dirty="0" err="1"/>
              <a:t>contig</a:t>
            </a:r>
            <a:r>
              <a:rPr lang="en-US" sz="2000" dirty="0"/>
              <a:t>:      </a:t>
            </a:r>
            <a:r>
              <a:rPr lang="en-US" sz="2000" b="1" dirty="0">
                <a:solidFill>
                  <a:srgbClr val="660066"/>
                </a:solidFill>
              </a:rPr>
              <a:t>….</a:t>
            </a:r>
            <a:r>
              <a:rPr lang="en-US" sz="2000" b="1" dirty="0">
                <a:solidFill>
                  <a:srgbClr val="FF0000"/>
                </a:solidFill>
              </a:rPr>
              <a:t>AAGATTACAGA</a:t>
            </a:r>
            <a:r>
              <a:rPr lang="en-US" sz="2000" b="1" dirty="0">
                <a:solidFill>
                  <a:schemeClr val="accent1"/>
                </a:solidFill>
              </a:rPr>
              <a:t>…. </a:t>
            </a: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52022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a:solidFill>
                  <a:schemeClr val="accent1">
                    <a:lumMod val="75000"/>
                  </a:schemeClr>
                </a:solidFill>
              </a:rPr>
              <a:t>Chrysalis</a:t>
            </a: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a:t>Integrate </a:t>
            </a:r>
            <a:r>
              <a:rPr lang="en-US" sz="2300" dirty="0" err="1"/>
              <a:t>isoforms</a:t>
            </a:r>
            <a:endParaRPr lang="en-US" sz="2300" dirty="0"/>
          </a:p>
          <a:p>
            <a:r>
              <a:rPr lang="en-US" sz="2300" dirty="0"/>
              <a:t>via k-1 overlaps</a:t>
            </a:r>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a:t>Build de </a:t>
              </a:r>
              <a:r>
                <a:rPr lang="en-US" dirty="0" err="1"/>
                <a:t>Bruijn</a:t>
              </a:r>
              <a:r>
                <a:rPr lang="en-US" dirty="0"/>
                <a:t> Graphs</a:t>
              </a:r>
            </a:p>
            <a:p>
              <a:r>
                <a:rPr lang="en-US" dirty="0"/>
                <a:t>(ideally, one per gene)</a:t>
              </a:r>
            </a:p>
          </p:txBody>
        </p:sp>
      </p:grpSp>
    </p:spTree>
    <p:extLst>
      <p:ext uri="{BB962C8B-B14F-4D97-AF65-F5344CB8AC3E}">
        <p14:creationId xmlns:p14="http://schemas.microsoft.com/office/powerpoint/2010/main" val="56308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rot="16200000">
              <a:off x="6058006" y="4340447"/>
              <a:ext cx="1551535" cy="1517477"/>
              <a:chOff x="4451222" y="2334611"/>
              <a:chExt cx="4059146" cy="3970038"/>
            </a:xfrm>
          </p:grpSpPr>
          <p:sp>
            <p:nvSpPr>
              <p:cNvPr id="127" name="Freeform 126"/>
              <p:cNvSpPr/>
              <p:nvPr/>
            </p:nvSpPr>
            <p:spPr>
              <a:xfrm>
                <a:off x="4795218" y="2334611"/>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7975454" y="340406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a:t>Thousands of Chrysalis Clusters</a:t>
            </a:r>
          </a:p>
        </p:txBody>
      </p:sp>
      <p:sp>
        <p:nvSpPr>
          <p:cNvPr id="208" name="Freeform 207"/>
          <p:cNvSpPr/>
          <p:nvPr/>
        </p:nvSpPr>
        <p:spPr>
          <a:xfrm rot="10800000" flipV="1">
            <a:off x="504945" y="2216796"/>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9" name="Freeform 208"/>
          <p:cNvSpPr/>
          <p:nvPr/>
        </p:nvSpPr>
        <p:spPr>
          <a:xfrm rot="10800000" flipV="1">
            <a:off x="8421543" y="3280059"/>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0" name="Freeform 209"/>
          <p:cNvSpPr/>
          <p:nvPr/>
        </p:nvSpPr>
        <p:spPr>
          <a:xfrm rot="11416296">
            <a:off x="249187" y="3107732"/>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1" name="Freeform 210"/>
          <p:cNvSpPr/>
          <p:nvPr/>
        </p:nvSpPr>
        <p:spPr>
          <a:xfrm rot="11416296">
            <a:off x="8687977" y="4212414"/>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2" name="Freeform 211"/>
          <p:cNvSpPr/>
          <p:nvPr/>
        </p:nvSpPr>
        <p:spPr>
          <a:xfrm>
            <a:off x="4892542" y="886784"/>
            <a:ext cx="360489" cy="356084"/>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3" name="Freeform 212"/>
          <p:cNvSpPr/>
          <p:nvPr/>
        </p:nvSpPr>
        <p:spPr>
          <a:xfrm rot="10800000">
            <a:off x="4302167" y="6316403"/>
            <a:ext cx="327473" cy="31066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77705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a:t>(</a:t>
            </a:r>
            <a:r>
              <a:rPr lang="en-US" dirty="0" err="1"/>
              <a:t>isoforms</a:t>
            </a:r>
            <a:r>
              <a:rPr lang="en-US" dirty="0"/>
              <a:t> and </a:t>
            </a:r>
            <a:r>
              <a:rPr lang="en-US" dirty="0" err="1"/>
              <a:t>paralogs</a:t>
            </a:r>
            <a:r>
              <a:rPr lang="en-US" dirty="0"/>
              <a:t>)</a:t>
            </a:r>
          </a:p>
        </p:txBody>
      </p:sp>
    </p:spTree>
    <p:extLst>
      <p:ext uri="{BB962C8B-B14F-4D97-AF65-F5344CB8AC3E}">
        <p14:creationId xmlns:p14="http://schemas.microsoft.com/office/powerpoint/2010/main" val="3017671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a:t>Trinity output: A multi-</a:t>
            </a:r>
            <a:r>
              <a:rPr lang="en-US" dirty="0" err="1"/>
              <a:t>fasta</a:t>
            </a:r>
            <a:r>
              <a:rPr lang="en-US" dirty="0"/>
              <a:t> file</a:t>
            </a:r>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spTree>
    <p:extLst>
      <p:ext uri="{BB962C8B-B14F-4D97-AF65-F5344CB8AC3E}">
        <p14:creationId xmlns:p14="http://schemas.microsoft.com/office/powerpoint/2010/main" val="12390052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9-08 at 7.5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77300" cy="2095500"/>
          </a:xfrm>
          <a:prstGeom prst="rect">
            <a:avLst/>
          </a:prstGeom>
        </p:spPr>
      </p:pic>
      <p:pic>
        <p:nvPicPr>
          <p:cNvPr id="6" name="Picture 5" descr="Screen Shot 2013-09-08 at 7.51.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14" y="2680403"/>
            <a:ext cx="5046494" cy="3287353"/>
          </a:xfrm>
          <a:prstGeom prst="rect">
            <a:avLst/>
          </a:prstGeom>
        </p:spPr>
      </p:pic>
      <p:pic>
        <p:nvPicPr>
          <p:cNvPr id="9" name="Picture 8" descr="Screen Shot 2013-09-08 at 7.58.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409" y="2580127"/>
            <a:ext cx="3900336" cy="3554737"/>
          </a:xfrm>
          <a:prstGeom prst="rect">
            <a:avLst/>
          </a:prstGeom>
        </p:spPr>
      </p:pic>
      <p:sp>
        <p:nvSpPr>
          <p:cNvPr id="11" name="Rectangle 10"/>
          <p:cNvSpPr/>
          <p:nvPr/>
        </p:nvSpPr>
        <p:spPr>
          <a:xfrm>
            <a:off x="4110414" y="2580127"/>
            <a:ext cx="1236466" cy="4446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23221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3.38.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0"/>
            <a:ext cx="9032057" cy="6858000"/>
          </a:xfrm>
          <a:prstGeom prst="rect">
            <a:avLst/>
          </a:prstGeom>
        </p:spPr>
      </p:pic>
    </p:spTree>
    <p:extLst>
      <p:ext uri="{BB962C8B-B14F-4D97-AF65-F5344CB8AC3E}">
        <p14:creationId xmlns:p14="http://schemas.microsoft.com/office/powerpoint/2010/main" val="39336253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37" y="-189202"/>
            <a:ext cx="9296857" cy="1143000"/>
          </a:xfrm>
        </p:spPr>
        <p:txBody>
          <a:bodyPr>
            <a:normAutofit/>
          </a:bodyPr>
          <a:lstStyle/>
          <a:p>
            <a:r>
              <a:rPr lang="en-US" sz="2800" b="1" dirty="0" err="1"/>
              <a:t>ProgForBio</a:t>
            </a:r>
            <a:r>
              <a:rPr lang="en-US" sz="2800" b="1" dirty="0"/>
              <a:t> Exercise 1: Build a program that counts k-</a:t>
            </a:r>
            <a:r>
              <a:rPr lang="en-US" sz="2800" b="1" dirty="0" err="1"/>
              <a:t>mers</a:t>
            </a:r>
            <a:endParaRPr lang="en-US" sz="2800" b="1"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pic>
        <p:nvPicPr>
          <p:cNvPr id="13" name="Picture 12" descr="Screen Shot 2017-10-26 at 11.10.2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8098" y="3230623"/>
            <a:ext cx="4703300" cy="3027573"/>
          </a:xfrm>
          <a:prstGeom prst="rect">
            <a:avLst/>
          </a:prstGeom>
        </p:spPr>
      </p:pic>
      <p:sp>
        <p:nvSpPr>
          <p:cNvPr id="14" name="TextBox 13"/>
          <p:cNvSpPr txBox="1"/>
          <p:nvPr/>
        </p:nvSpPr>
        <p:spPr>
          <a:xfrm>
            <a:off x="373489" y="6340421"/>
            <a:ext cx="8263801" cy="338554"/>
          </a:xfrm>
          <a:prstGeom prst="rect">
            <a:avLst/>
          </a:prstGeom>
          <a:noFill/>
        </p:spPr>
        <p:txBody>
          <a:bodyPr wrap="none" rtlCol="0">
            <a:spAutoFit/>
          </a:bodyPr>
          <a:lstStyle/>
          <a:p>
            <a:r>
              <a:rPr lang="en-US" sz="1600" dirty="0">
                <a:hlinkClick r:id="rId5"/>
              </a:rPr>
              <a:t>https://</a:t>
            </a:r>
            <a:r>
              <a:rPr lang="en-US" sz="1600" dirty="0" err="1">
                <a:hlinkClick r:id="rId5"/>
              </a:rPr>
              <a:t>github.com</a:t>
            </a:r>
            <a:r>
              <a:rPr lang="en-US" sz="1600" dirty="0">
                <a:hlinkClick r:id="rId5"/>
              </a:rPr>
              <a:t>/</a:t>
            </a:r>
            <a:r>
              <a:rPr lang="en-US" sz="1600" dirty="0" err="1">
                <a:hlinkClick r:id="rId5"/>
              </a:rPr>
              <a:t>trinityrnaseq</a:t>
            </a:r>
            <a:r>
              <a:rPr lang="en-US" sz="1600" dirty="0">
                <a:hlinkClick r:id="rId5"/>
              </a:rPr>
              <a:t>/CSHLProgForBiol2018/tree/master/Exercise_1-counting_kmers</a:t>
            </a:r>
            <a:endParaRPr lang="en-US" sz="1600" dirty="0"/>
          </a:p>
        </p:txBody>
      </p:sp>
    </p:spTree>
    <p:extLst>
      <p:ext uri="{BB962C8B-B14F-4D97-AF65-F5344CB8AC3E}">
        <p14:creationId xmlns:p14="http://schemas.microsoft.com/office/powerpoint/2010/main" val="20637729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49511"/>
            <a:ext cx="8229600" cy="1143000"/>
          </a:xfrm>
        </p:spPr>
        <p:txBody>
          <a:bodyPr>
            <a:normAutofit fontScale="90000"/>
          </a:bodyPr>
          <a:lstStyle/>
          <a:p>
            <a:r>
              <a:rPr lang="en-US" dirty="0"/>
              <a:t>Abundance Estimation</a:t>
            </a:r>
            <a:br>
              <a:rPr lang="en-US" dirty="0"/>
            </a:br>
            <a:r>
              <a:rPr lang="en-US" sz="3600" dirty="0"/>
              <a:t>(Aka. Computing Expression Values)</a:t>
            </a:r>
          </a:p>
        </p:txBody>
      </p:sp>
    </p:spTree>
    <p:extLst>
      <p:ext uri="{BB962C8B-B14F-4D97-AF65-F5344CB8AC3E}">
        <p14:creationId xmlns:p14="http://schemas.microsoft.com/office/powerpoint/2010/main" val="3175292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2147084" y="6403628"/>
            <a:ext cx="5264783" cy="369332"/>
          </a:xfrm>
          <a:prstGeom prst="rect">
            <a:avLst/>
          </a:prstGeom>
          <a:noFill/>
        </p:spPr>
        <p:txBody>
          <a:bodyPr wrap="none" rtlCol="0">
            <a:spAutoFit/>
          </a:bodyPr>
          <a:lstStyle/>
          <a:p>
            <a:r>
              <a:rPr lang="en-US" dirty="0">
                <a:solidFill>
                  <a:schemeClr val="bg1"/>
                </a:solidFill>
              </a:rPr>
              <a:t>From https://</a:t>
            </a:r>
            <a:r>
              <a:rPr lang="en-US" dirty="0" err="1">
                <a:solidFill>
                  <a:schemeClr val="bg1"/>
                </a:solidFill>
              </a:rPr>
              <a:t>www.genome.gov</a:t>
            </a:r>
            <a:r>
              <a:rPr lang="en-US" dirty="0">
                <a:solidFill>
                  <a:schemeClr val="bg1"/>
                </a:solidFill>
              </a:rPr>
              <a:t>/</a:t>
            </a:r>
            <a:r>
              <a:rPr lang="en-US" dirty="0" err="1">
                <a:solidFill>
                  <a:schemeClr val="bg1"/>
                </a:solidFill>
              </a:rPr>
              <a:t>sequencingcostsdata</a:t>
            </a:r>
            <a:r>
              <a:rPr lang="en-US" dirty="0">
                <a:solidFill>
                  <a:schemeClr val="bg1"/>
                </a:solidFill>
              </a:rPr>
              <a:t>/</a:t>
            </a:r>
          </a:p>
        </p:txBody>
      </p:sp>
      <p:grpSp>
        <p:nvGrpSpPr>
          <p:cNvPr id="16" name="Group 15"/>
          <p:cNvGrpSpPr/>
          <p:nvPr/>
        </p:nvGrpSpPr>
        <p:grpSpPr>
          <a:xfrm>
            <a:off x="2692566" y="2358865"/>
            <a:ext cx="1457651" cy="810409"/>
            <a:chOff x="2692566" y="2358865"/>
            <a:chExt cx="1457651" cy="810409"/>
          </a:xfrm>
        </p:grpSpPr>
        <p:cxnSp>
          <p:nvCxnSpPr>
            <p:cNvPr id="13" name="Straight Arrow Connector 12"/>
            <p:cNvCxnSpPr/>
            <p:nvPr/>
          </p:nvCxnSpPr>
          <p:spPr>
            <a:xfrm flipV="1">
              <a:off x="3793997" y="2358865"/>
              <a:ext cx="324864" cy="255279"/>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692566" y="2584498"/>
              <a:ext cx="1457651" cy="584776"/>
            </a:xfrm>
            <a:prstGeom prst="rect">
              <a:avLst/>
            </a:prstGeom>
            <a:noFill/>
          </p:spPr>
          <p:txBody>
            <a:bodyPr wrap="none" rtlCol="0">
              <a:spAutoFit/>
            </a:bodyPr>
            <a:lstStyle/>
            <a:p>
              <a:r>
                <a:rPr lang="en-US" sz="1600" dirty="0">
                  <a:solidFill>
                    <a:schemeClr val="bg1"/>
                  </a:solidFill>
                </a:rPr>
                <a:t>Hello Next-Gen</a:t>
              </a:r>
              <a:br>
                <a:rPr lang="en-US" sz="1600" dirty="0">
                  <a:solidFill>
                    <a:schemeClr val="bg1"/>
                  </a:solidFill>
                </a:rPr>
              </a:br>
              <a:r>
                <a:rPr lang="en-US" sz="1600" dirty="0">
                  <a:solidFill>
                    <a:schemeClr val="bg1"/>
                  </a:solidFill>
                </a:rPr>
                <a:t> Sequencing!</a:t>
              </a:r>
            </a:p>
          </p:txBody>
        </p:sp>
      </p:grpSp>
    </p:spTree>
    <p:extLst>
      <p:ext uri="{BB962C8B-B14F-4D97-AF65-F5344CB8AC3E}">
        <p14:creationId xmlns:p14="http://schemas.microsoft.com/office/powerpoint/2010/main" val="370189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a:t>Slide courtesy of Cole </a:t>
            </a:r>
            <a:r>
              <a:rPr lang="en-US" sz="1600" dirty="0" err="1"/>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a:t>Expression Value</a:t>
            </a:r>
          </a:p>
        </p:txBody>
      </p:sp>
      <p:sp>
        <p:nvSpPr>
          <p:cNvPr id="2" name="Rectangle 1"/>
          <p:cNvSpPr/>
          <p:nvPr/>
        </p:nvSpPr>
        <p:spPr>
          <a:xfrm>
            <a:off x="1350560" y="2358225"/>
            <a:ext cx="7055167" cy="149152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438093" y="433593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35082" y="438755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84092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a:t>Slide courtesy of Cole </a:t>
            </a:r>
            <a:r>
              <a:rPr lang="en-US" sz="1600" dirty="0" err="1"/>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a:t>Expression Value</a:t>
            </a:r>
          </a:p>
        </p:txBody>
      </p:sp>
    </p:spTree>
    <p:extLst>
      <p:ext uri="{BB962C8B-B14F-4D97-AF65-F5344CB8AC3E}">
        <p14:creationId xmlns:p14="http://schemas.microsoft.com/office/powerpoint/2010/main" val="9682225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Normalized Expression Values</a:t>
            </a:r>
          </a:p>
        </p:txBody>
      </p:sp>
      <p:sp>
        <p:nvSpPr>
          <p:cNvPr id="3" name="Content Placeholder 2"/>
          <p:cNvSpPr>
            <a:spLocks noGrp="1"/>
          </p:cNvSpPr>
          <p:nvPr>
            <p:ph idx="1"/>
          </p:nvPr>
        </p:nvSpPr>
        <p:spPr>
          <a:xfrm>
            <a:off x="457200" y="1031083"/>
            <a:ext cx="8229600" cy="4525963"/>
          </a:xfrm>
        </p:spPr>
        <p:txBody>
          <a:bodyPr>
            <a:normAutofit lnSpcReduction="10000"/>
          </a:bodyPr>
          <a:lstStyle/>
          <a:p>
            <a:pPr marL="0" indent="0">
              <a:buNone/>
            </a:pPr>
            <a:endParaRPr lang="en-US" dirty="0"/>
          </a:p>
          <a:p>
            <a:r>
              <a:rPr lang="en-US" dirty="0"/>
              <a:t>Transcript-mapped read counts are normalized for both length of the transcript and total depth of sequencing.</a:t>
            </a:r>
          </a:p>
          <a:p>
            <a:endParaRPr lang="en-US" dirty="0"/>
          </a:p>
          <a:p>
            <a:r>
              <a:rPr lang="en-US" dirty="0"/>
              <a:t>Reported as: Number of RNA-Seq </a:t>
            </a:r>
            <a:r>
              <a:rPr lang="en-US" sz="4000" b="1" dirty="0">
                <a:solidFill>
                  <a:srgbClr val="FF6600"/>
                </a:solidFill>
              </a:rPr>
              <a:t>F</a:t>
            </a:r>
            <a:r>
              <a:rPr lang="en-US" dirty="0"/>
              <a:t>ragments </a:t>
            </a:r>
            <a:br>
              <a:rPr lang="en-US" dirty="0"/>
            </a:br>
            <a:r>
              <a:rPr lang="en-US" dirty="0"/>
              <a:t>    </a:t>
            </a:r>
            <a:r>
              <a:rPr lang="en-US" sz="4000" b="1" dirty="0">
                <a:solidFill>
                  <a:srgbClr val="FF6600"/>
                </a:solidFill>
              </a:rPr>
              <a:t>P</a:t>
            </a:r>
            <a:r>
              <a:rPr lang="en-US" dirty="0"/>
              <a:t>er </a:t>
            </a:r>
            <a:r>
              <a:rPr lang="en-US" sz="4000" b="1" dirty="0" err="1">
                <a:solidFill>
                  <a:srgbClr val="FF6600"/>
                </a:solidFill>
              </a:rPr>
              <a:t>K</a:t>
            </a:r>
            <a:r>
              <a:rPr lang="en-US" dirty="0" err="1"/>
              <a:t>ilobase</a:t>
            </a:r>
            <a:r>
              <a:rPr lang="en-US" dirty="0"/>
              <a:t> of transcript</a:t>
            </a:r>
            <a:br>
              <a:rPr lang="en-US" dirty="0"/>
            </a:br>
            <a:r>
              <a:rPr lang="en-US" dirty="0"/>
              <a:t>            per total </a:t>
            </a:r>
            <a:r>
              <a:rPr lang="en-US" sz="4000" b="1" dirty="0">
                <a:solidFill>
                  <a:srgbClr val="FF6600"/>
                </a:solidFill>
              </a:rPr>
              <a:t>M</a:t>
            </a:r>
            <a:r>
              <a:rPr lang="en-US" dirty="0"/>
              <a:t>illion fragments mapped</a:t>
            </a:r>
          </a:p>
        </p:txBody>
      </p:sp>
      <p:sp>
        <p:nvSpPr>
          <p:cNvPr id="4" name="TextBox 3"/>
          <p:cNvSpPr txBox="1"/>
          <p:nvPr/>
        </p:nvSpPr>
        <p:spPr>
          <a:xfrm>
            <a:off x="3720395" y="5141547"/>
            <a:ext cx="1669447" cy="830997"/>
          </a:xfrm>
          <a:prstGeom prst="rect">
            <a:avLst/>
          </a:prstGeom>
          <a:noFill/>
        </p:spPr>
        <p:txBody>
          <a:bodyPr wrap="none" rtlCol="0">
            <a:spAutoFit/>
          </a:bodyPr>
          <a:lstStyle/>
          <a:p>
            <a:r>
              <a:rPr lang="en-US" sz="4800" b="1" dirty="0">
                <a:solidFill>
                  <a:srgbClr val="FF6600"/>
                </a:solidFill>
              </a:rPr>
              <a:t>FPKM</a:t>
            </a:r>
          </a:p>
        </p:txBody>
      </p:sp>
      <p:sp>
        <p:nvSpPr>
          <p:cNvPr id="5" name="TextBox 4"/>
          <p:cNvSpPr txBox="1"/>
          <p:nvPr/>
        </p:nvSpPr>
        <p:spPr>
          <a:xfrm>
            <a:off x="202037" y="6132877"/>
            <a:ext cx="6173485" cy="646331"/>
          </a:xfrm>
          <a:prstGeom prst="rect">
            <a:avLst/>
          </a:prstGeom>
          <a:noFill/>
        </p:spPr>
        <p:txBody>
          <a:bodyPr wrap="none" rtlCol="0">
            <a:spAutoFit/>
          </a:bodyPr>
          <a:lstStyle/>
          <a:p>
            <a:r>
              <a:rPr lang="en-US" dirty="0"/>
              <a:t>RPKM (reads per kb per M) used with Single-end RNA-</a:t>
            </a:r>
            <a:r>
              <a:rPr lang="en-US" dirty="0" err="1"/>
              <a:t>Seq</a:t>
            </a:r>
            <a:r>
              <a:rPr lang="en-US" dirty="0"/>
              <a:t> reads</a:t>
            </a:r>
          </a:p>
          <a:p>
            <a:r>
              <a:rPr lang="en-US" dirty="0"/>
              <a:t>FPKM used with Paired-end RNA-</a:t>
            </a:r>
            <a:r>
              <a:rPr lang="en-US" dirty="0" err="1"/>
              <a:t>Seq</a:t>
            </a:r>
            <a:r>
              <a:rPr lang="en-US" dirty="0"/>
              <a:t> reads.</a:t>
            </a:r>
          </a:p>
        </p:txBody>
      </p:sp>
    </p:spTree>
    <p:extLst>
      <p:ext uri="{BB962C8B-B14F-4D97-AF65-F5344CB8AC3E}">
        <p14:creationId xmlns:p14="http://schemas.microsoft.com/office/powerpoint/2010/main" val="299882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Transcripts per Million (TPM)</a:t>
            </a:r>
          </a:p>
        </p:txBody>
      </p:sp>
      <p:graphicFrame>
        <p:nvGraphicFramePr>
          <p:cNvPr id="5" name="Object 4"/>
          <p:cNvGraphicFramePr>
            <a:graphicFrameLocks noChangeAspect="1"/>
          </p:cNvGraphicFramePr>
          <p:nvPr>
            <p:extLst>
              <p:ext uri="{D42A27DB-BD31-4B8C-83A1-F6EECF244321}">
                <p14:modId xmlns:p14="http://schemas.microsoft.com/office/powerpoint/2010/main" val="1837730445"/>
              </p:ext>
            </p:extLst>
          </p:nvPr>
        </p:nvGraphicFramePr>
        <p:xfrm>
          <a:off x="2178688" y="1818551"/>
          <a:ext cx="4512664" cy="1327254"/>
        </p:xfrm>
        <a:graphic>
          <a:graphicData uri="http://schemas.openxmlformats.org/presentationml/2006/ole">
            <mc:AlternateContent xmlns:mc="http://schemas.openxmlformats.org/markup-compatibility/2006">
              <mc:Choice xmlns:v="urn:schemas-microsoft-com:vml" Requires="v">
                <p:oleObj spid="_x0000_s1335" name="Equation" r:id="rId3" imgW="1727200" imgH="508000" progId="Equation.3">
                  <p:embed/>
                </p:oleObj>
              </mc:Choice>
              <mc:Fallback>
                <p:oleObj name="Equation" r:id="rId3" imgW="1727200" imgH="508000" progId="Equation.3">
                  <p:embed/>
                  <p:pic>
                    <p:nvPicPr>
                      <p:cNvPr id="0" name=""/>
                      <p:cNvPicPr/>
                      <p:nvPr/>
                    </p:nvPicPr>
                    <p:blipFill>
                      <a:blip r:embed="rId4"/>
                      <a:stretch>
                        <a:fillRect/>
                      </a:stretch>
                    </p:blipFill>
                    <p:spPr>
                      <a:xfrm>
                        <a:off x="2178688" y="1818551"/>
                        <a:ext cx="4512664" cy="1327254"/>
                      </a:xfrm>
                      <a:prstGeom prst="rect">
                        <a:avLst/>
                      </a:prstGeom>
                    </p:spPr>
                  </p:pic>
                </p:oleObj>
              </mc:Fallback>
            </mc:AlternateContent>
          </a:graphicData>
        </a:graphic>
      </p:graphicFrame>
      <p:sp>
        <p:nvSpPr>
          <p:cNvPr id="6" name="TextBox 5"/>
          <p:cNvSpPr txBox="1"/>
          <p:nvPr/>
        </p:nvSpPr>
        <p:spPr>
          <a:xfrm>
            <a:off x="1053482" y="3362259"/>
            <a:ext cx="7173759" cy="1200328"/>
          </a:xfrm>
          <a:prstGeom prst="rect">
            <a:avLst/>
          </a:prstGeom>
          <a:noFill/>
        </p:spPr>
        <p:txBody>
          <a:bodyPr wrap="none" rtlCol="0">
            <a:spAutoFit/>
          </a:bodyPr>
          <a:lstStyle/>
          <a:p>
            <a:r>
              <a:rPr lang="en-US" sz="2400" dirty="0"/>
              <a:t>Preferred metric for measuring expression</a:t>
            </a:r>
          </a:p>
          <a:p>
            <a:pPr marL="285750" indent="-285750">
              <a:buFont typeface="Arial"/>
              <a:buChar char="•"/>
            </a:pPr>
            <a:r>
              <a:rPr lang="en-US" sz="2400" dirty="0"/>
              <a:t>Better reflects transcript concentration in the sample.</a:t>
            </a:r>
          </a:p>
          <a:p>
            <a:pPr marL="285750" indent="-285750">
              <a:buFont typeface="Arial"/>
              <a:buChar char="•"/>
            </a:pPr>
            <a:r>
              <a:rPr lang="en-US" sz="2400" dirty="0"/>
              <a:t>Nicely sums to 1 million</a:t>
            </a:r>
          </a:p>
        </p:txBody>
      </p:sp>
      <p:grpSp>
        <p:nvGrpSpPr>
          <p:cNvPr id="20" name="Group 19"/>
          <p:cNvGrpSpPr/>
          <p:nvPr/>
        </p:nvGrpSpPr>
        <p:grpSpPr>
          <a:xfrm>
            <a:off x="1138584" y="4747566"/>
            <a:ext cx="6891051" cy="1783503"/>
            <a:chOff x="1138584" y="4747566"/>
            <a:chExt cx="6891051" cy="1783503"/>
          </a:xfrm>
        </p:grpSpPr>
        <p:grpSp>
          <p:nvGrpSpPr>
            <p:cNvPr id="19" name="Group 18"/>
            <p:cNvGrpSpPr/>
            <p:nvPr/>
          </p:nvGrpSpPr>
          <p:grpSpPr>
            <a:xfrm>
              <a:off x="5930318" y="4747566"/>
              <a:ext cx="2099317" cy="1783503"/>
              <a:chOff x="4856545" y="4747568"/>
              <a:chExt cx="2099317" cy="1783503"/>
            </a:xfrm>
          </p:grpSpPr>
          <p:grpSp>
            <p:nvGrpSpPr>
              <p:cNvPr id="12" name="Group 11"/>
              <p:cNvGrpSpPr/>
              <p:nvPr/>
            </p:nvGrpSpPr>
            <p:grpSpPr>
              <a:xfrm>
                <a:off x="5743637" y="4747568"/>
                <a:ext cx="1212225" cy="1298727"/>
                <a:chOff x="5180818" y="4949593"/>
                <a:chExt cx="1212225" cy="1298727"/>
              </a:xfrm>
            </p:grpSpPr>
            <p:cxnSp>
              <p:nvCxnSpPr>
                <p:cNvPr id="8" name="Straight Connector 7"/>
                <p:cNvCxnSpPr/>
                <p:nvPr/>
              </p:nvCxnSpPr>
              <p:spPr>
                <a:xfrm>
                  <a:off x="5180818" y="4949593"/>
                  <a:ext cx="0" cy="1298727"/>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5180818" y="6248320"/>
                  <a:ext cx="1212225"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14" name="Straight Connector 13"/>
              <p:cNvCxnSpPr/>
              <p:nvPr/>
            </p:nvCxnSpPr>
            <p:spPr>
              <a:xfrm flipV="1">
                <a:off x="5743637" y="4747568"/>
                <a:ext cx="764857" cy="1298727"/>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856545" y="5269987"/>
                <a:ext cx="613757" cy="369332"/>
              </a:xfrm>
              <a:prstGeom prst="rect">
                <a:avLst/>
              </a:prstGeom>
              <a:noFill/>
            </p:spPr>
            <p:txBody>
              <a:bodyPr wrap="none" rtlCol="0">
                <a:spAutoFit/>
              </a:bodyPr>
              <a:lstStyle/>
              <a:p>
                <a:r>
                  <a:rPr lang="en-US" dirty="0"/>
                  <a:t>TPM</a:t>
                </a:r>
              </a:p>
            </p:txBody>
          </p:sp>
          <p:sp>
            <p:nvSpPr>
              <p:cNvPr id="16" name="TextBox 15"/>
              <p:cNvSpPr txBox="1"/>
              <p:nvPr/>
            </p:nvSpPr>
            <p:spPr>
              <a:xfrm>
                <a:off x="5964095" y="6161739"/>
                <a:ext cx="727257" cy="369332"/>
              </a:xfrm>
              <a:prstGeom prst="rect">
                <a:avLst/>
              </a:prstGeom>
              <a:noFill/>
            </p:spPr>
            <p:txBody>
              <a:bodyPr wrap="none" rtlCol="0">
                <a:spAutoFit/>
              </a:bodyPr>
              <a:lstStyle/>
              <a:p>
                <a:r>
                  <a:rPr lang="en-US" dirty="0"/>
                  <a:t>FPKM</a:t>
                </a:r>
              </a:p>
            </p:txBody>
          </p:sp>
        </p:grpSp>
        <p:sp>
          <p:nvSpPr>
            <p:cNvPr id="17" name="TextBox 16"/>
            <p:cNvSpPr txBox="1"/>
            <p:nvPr/>
          </p:nvSpPr>
          <p:spPr>
            <a:xfrm>
              <a:off x="1138584" y="5108636"/>
              <a:ext cx="4131326" cy="646331"/>
            </a:xfrm>
            <a:prstGeom prst="rect">
              <a:avLst/>
            </a:prstGeom>
            <a:noFill/>
          </p:spPr>
          <p:txBody>
            <a:bodyPr wrap="square" rtlCol="0">
              <a:spAutoFit/>
            </a:bodyPr>
            <a:lstStyle/>
            <a:p>
              <a:r>
                <a:rPr lang="en-US" dirty="0"/>
                <a:t>Linear relationship between TPM and FPKM values.</a:t>
              </a:r>
            </a:p>
          </p:txBody>
        </p:sp>
        <p:sp>
          <p:nvSpPr>
            <p:cNvPr id="18" name="TextBox 17"/>
            <p:cNvSpPr txBox="1"/>
            <p:nvPr/>
          </p:nvSpPr>
          <p:spPr>
            <a:xfrm>
              <a:off x="1138584" y="5812690"/>
              <a:ext cx="4791734" cy="369332"/>
            </a:xfrm>
            <a:prstGeom prst="rect">
              <a:avLst/>
            </a:prstGeom>
            <a:noFill/>
          </p:spPr>
          <p:txBody>
            <a:bodyPr wrap="none" rtlCol="0">
              <a:spAutoFit/>
            </a:bodyPr>
            <a:lstStyle/>
            <a:p>
              <a:r>
                <a:rPr lang="en-US" dirty="0"/>
                <a:t>Both are valid metrics, but best to be consistent.</a:t>
              </a:r>
            </a:p>
          </p:txBody>
        </p:sp>
      </p:grpSp>
    </p:spTree>
    <p:extLst>
      <p:ext uri="{BB962C8B-B14F-4D97-AF65-F5344CB8AC3E}">
        <p14:creationId xmlns:p14="http://schemas.microsoft.com/office/powerpoint/2010/main" val="374451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Multiply-mapped Reads Confound Abundance Estimation</a:t>
            </a:r>
          </a:p>
        </p:txBody>
      </p:sp>
      <p:grpSp>
        <p:nvGrpSpPr>
          <p:cNvPr id="14" name="Group 13"/>
          <p:cNvGrpSpPr/>
          <p:nvPr/>
        </p:nvGrpSpPr>
        <p:grpSpPr>
          <a:xfrm>
            <a:off x="163860" y="1414385"/>
            <a:ext cx="9144000" cy="3709055"/>
            <a:chOff x="0" y="1712305"/>
            <a:chExt cx="9144000" cy="3709055"/>
          </a:xfrm>
        </p:grpSpPr>
        <p:pic>
          <p:nvPicPr>
            <p:cNvPr id="15" name="Picture 14"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6" name="Group 15"/>
            <p:cNvGrpSpPr/>
            <p:nvPr/>
          </p:nvGrpSpPr>
          <p:grpSpPr>
            <a:xfrm>
              <a:off x="191180" y="4751618"/>
              <a:ext cx="2934079" cy="513249"/>
              <a:chOff x="341385" y="5052028"/>
              <a:chExt cx="2934079" cy="513249"/>
            </a:xfrm>
          </p:grpSpPr>
          <p:sp>
            <p:nvSpPr>
              <p:cNvPr id="20" name="TextBox 19"/>
              <p:cNvSpPr txBox="1"/>
              <p:nvPr/>
            </p:nvSpPr>
            <p:spPr>
              <a:xfrm>
                <a:off x="341385" y="5052028"/>
                <a:ext cx="2373291" cy="307777"/>
              </a:xfrm>
              <a:prstGeom prst="rect">
                <a:avLst/>
              </a:prstGeom>
              <a:noFill/>
            </p:spPr>
            <p:txBody>
              <a:bodyPr wrap="none" rtlCol="0">
                <a:spAutoFit/>
              </a:bodyPr>
              <a:lstStyle/>
              <a:p>
                <a:r>
                  <a:rPr lang="en-US" sz="1400" dirty="0"/>
                  <a:t>Blue = multiply-mapped reads</a:t>
                </a:r>
              </a:p>
            </p:txBody>
          </p:sp>
          <p:sp>
            <p:nvSpPr>
              <p:cNvPr id="21" name="TextBox 20"/>
              <p:cNvSpPr txBox="1"/>
              <p:nvPr/>
            </p:nvSpPr>
            <p:spPr>
              <a:xfrm>
                <a:off x="341385" y="5257500"/>
                <a:ext cx="2934079" cy="307777"/>
              </a:xfrm>
              <a:prstGeom prst="rect">
                <a:avLst/>
              </a:prstGeom>
              <a:noFill/>
            </p:spPr>
            <p:txBody>
              <a:bodyPr wrap="none" rtlCol="0">
                <a:spAutoFit/>
              </a:bodyPr>
              <a:lstStyle/>
              <a:p>
                <a:r>
                  <a:rPr lang="en-US" sz="1400" dirty="0"/>
                  <a:t>Red, Yellow = uniquely-mapped reads</a:t>
                </a:r>
              </a:p>
            </p:txBody>
          </p:sp>
        </p:grpSp>
        <p:sp>
          <p:nvSpPr>
            <p:cNvPr id="17" name="TextBox 16"/>
            <p:cNvSpPr txBox="1"/>
            <p:nvPr/>
          </p:nvSpPr>
          <p:spPr>
            <a:xfrm>
              <a:off x="177521" y="3154202"/>
              <a:ext cx="809161" cy="276999"/>
            </a:xfrm>
            <a:prstGeom prst="rect">
              <a:avLst/>
            </a:prstGeom>
            <a:noFill/>
          </p:spPr>
          <p:txBody>
            <a:bodyPr wrap="none" rtlCol="0">
              <a:spAutoFit/>
            </a:bodyPr>
            <a:lstStyle/>
            <a:p>
              <a:r>
                <a:rPr lang="en-US" sz="1200" b="1" dirty="0"/>
                <a:t>Isoform A</a:t>
              </a:r>
            </a:p>
          </p:txBody>
        </p:sp>
        <p:sp>
          <p:nvSpPr>
            <p:cNvPr id="18" name="TextBox 17"/>
            <p:cNvSpPr txBox="1"/>
            <p:nvPr/>
          </p:nvSpPr>
          <p:spPr>
            <a:xfrm>
              <a:off x="187921" y="4221456"/>
              <a:ext cx="802173" cy="276999"/>
            </a:xfrm>
            <a:prstGeom prst="rect">
              <a:avLst/>
            </a:prstGeom>
            <a:noFill/>
          </p:spPr>
          <p:txBody>
            <a:bodyPr wrap="none" rtlCol="0">
              <a:spAutoFit/>
            </a:bodyPr>
            <a:lstStyle/>
            <a:p>
              <a:r>
                <a:rPr lang="en-US" sz="1200" b="1" dirty="0"/>
                <a:t>Isoform B</a:t>
              </a:r>
            </a:p>
          </p:txBody>
        </p:sp>
        <p:sp>
          <p:nvSpPr>
            <p:cNvPr id="19" name="TextBox 18"/>
            <p:cNvSpPr txBox="1"/>
            <p:nvPr/>
          </p:nvSpPr>
          <p:spPr>
            <a:xfrm>
              <a:off x="3901621" y="3280995"/>
              <a:ext cx="719180" cy="523220"/>
            </a:xfrm>
            <a:prstGeom prst="rect">
              <a:avLst/>
            </a:prstGeom>
            <a:solidFill>
              <a:schemeClr val="bg1"/>
            </a:solidFill>
          </p:spPr>
          <p:txBody>
            <a:bodyPr wrap="none" rtlCol="0">
              <a:spAutoFit/>
            </a:bodyPr>
            <a:lstStyle/>
            <a:p>
              <a:r>
                <a:rPr lang="en-US" dirty="0"/>
                <a:t> </a:t>
              </a:r>
              <a:r>
                <a:rPr lang="en-US" sz="2800" dirty="0"/>
                <a:t>EM  </a:t>
              </a:r>
              <a:r>
                <a:rPr lang="en-US" dirty="0"/>
                <a:t>  </a:t>
              </a:r>
            </a:p>
          </p:txBody>
        </p:sp>
      </p:grpSp>
      <p:sp>
        <p:nvSpPr>
          <p:cNvPr id="13" name="Rectangle 12"/>
          <p:cNvSpPr/>
          <p:nvPr/>
        </p:nvSpPr>
        <p:spPr>
          <a:xfrm>
            <a:off x="3495783" y="1966256"/>
            <a:ext cx="5448507" cy="299083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8617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Multiply-mapped Reads Confound Abundance Estimation</a:t>
            </a:r>
          </a:p>
        </p:txBody>
      </p:sp>
      <p:grpSp>
        <p:nvGrpSpPr>
          <p:cNvPr id="12" name="Group 11"/>
          <p:cNvGrpSpPr/>
          <p:nvPr/>
        </p:nvGrpSpPr>
        <p:grpSpPr>
          <a:xfrm>
            <a:off x="163860" y="1414385"/>
            <a:ext cx="9144000" cy="3709055"/>
            <a:chOff x="0" y="1712305"/>
            <a:chExt cx="9144000" cy="3709055"/>
          </a:xfrm>
        </p:grpSpPr>
        <p:pic>
          <p:nvPicPr>
            <p:cNvPr id="4" name="Picture 3"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1" name="Group 10"/>
            <p:cNvGrpSpPr/>
            <p:nvPr/>
          </p:nvGrpSpPr>
          <p:grpSpPr>
            <a:xfrm>
              <a:off x="191180" y="4751618"/>
              <a:ext cx="2934079" cy="513249"/>
              <a:chOff x="341385" y="5052028"/>
              <a:chExt cx="2934079" cy="513249"/>
            </a:xfrm>
          </p:grpSpPr>
          <p:sp>
            <p:nvSpPr>
              <p:cNvPr id="5" name="TextBox 4"/>
              <p:cNvSpPr txBox="1"/>
              <p:nvPr/>
            </p:nvSpPr>
            <p:spPr>
              <a:xfrm>
                <a:off x="341385" y="5052028"/>
                <a:ext cx="2373291" cy="307777"/>
              </a:xfrm>
              <a:prstGeom prst="rect">
                <a:avLst/>
              </a:prstGeom>
              <a:noFill/>
            </p:spPr>
            <p:txBody>
              <a:bodyPr wrap="none" rtlCol="0">
                <a:spAutoFit/>
              </a:bodyPr>
              <a:lstStyle/>
              <a:p>
                <a:r>
                  <a:rPr lang="en-US" sz="1400" dirty="0"/>
                  <a:t>Blue = multiply-mapped reads</a:t>
                </a:r>
              </a:p>
            </p:txBody>
          </p:sp>
          <p:sp>
            <p:nvSpPr>
              <p:cNvPr id="7" name="TextBox 6"/>
              <p:cNvSpPr txBox="1"/>
              <p:nvPr/>
            </p:nvSpPr>
            <p:spPr>
              <a:xfrm>
                <a:off x="341385" y="5257500"/>
                <a:ext cx="2934079" cy="307777"/>
              </a:xfrm>
              <a:prstGeom prst="rect">
                <a:avLst/>
              </a:prstGeom>
              <a:noFill/>
            </p:spPr>
            <p:txBody>
              <a:bodyPr wrap="none" rtlCol="0">
                <a:spAutoFit/>
              </a:bodyPr>
              <a:lstStyle/>
              <a:p>
                <a:r>
                  <a:rPr lang="en-US" sz="1400" dirty="0"/>
                  <a:t>Red, Yellow = uniquely-mapped reads</a:t>
                </a:r>
              </a:p>
            </p:txBody>
          </p:sp>
        </p:grpSp>
        <p:sp>
          <p:nvSpPr>
            <p:cNvPr id="8" name="TextBox 7"/>
            <p:cNvSpPr txBox="1"/>
            <p:nvPr/>
          </p:nvSpPr>
          <p:spPr>
            <a:xfrm>
              <a:off x="177521" y="3154202"/>
              <a:ext cx="809161" cy="276999"/>
            </a:xfrm>
            <a:prstGeom prst="rect">
              <a:avLst/>
            </a:prstGeom>
            <a:noFill/>
          </p:spPr>
          <p:txBody>
            <a:bodyPr wrap="none" rtlCol="0">
              <a:spAutoFit/>
            </a:bodyPr>
            <a:lstStyle/>
            <a:p>
              <a:r>
                <a:rPr lang="en-US" sz="1200" b="1" dirty="0"/>
                <a:t>Isoform A</a:t>
              </a:r>
            </a:p>
          </p:txBody>
        </p:sp>
        <p:sp>
          <p:nvSpPr>
            <p:cNvPr id="9" name="TextBox 8"/>
            <p:cNvSpPr txBox="1"/>
            <p:nvPr/>
          </p:nvSpPr>
          <p:spPr>
            <a:xfrm>
              <a:off x="187921" y="4221456"/>
              <a:ext cx="802173" cy="276999"/>
            </a:xfrm>
            <a:prstGeom prst="rect">
              <a:avLst/>
            </a:prstGeom>
            <a:noFill/>
          </p:spPr>
          <p:txBody>
            <a:bodyPr wrap="none" rtlCol="0">
              <a:spAutoFit/>
            </a:bodyPr>
            <a:lstStyle/>
            <a:p>
              <a:r>
                <a:rPr lang="en-US" sz="1200" b="1" dirty="0"/>
                <a:t>Isoform B</a:t>
              </a:r>
            </a:p>
          </p:txBody>
        </p:sp>
        <p:sp>
          <p:nvSpPr>
            <p:cNvPr id="10" name="TextBox 9"/>
            <p:cNvSpPr txBox="1"/>
            <p:nvPr/>
          </p:nvSpPr>
          <p:spPr>
            <a:xfrm>
              <a:off x="3901621" y="3280995"/>
              <a:ext cx="719180" cy="523220"/>
            </a:xfrm>
            <a:prstGeom prst="rect">
              <a:avLst/>
            </a:prstGeom>
            <a:solidFill>
              <a:schemeClr val="bg1"/>
            </a:solidFill>
          </p:spPr>
          <p:txBody>
            <a:bodyPr wrap="none" rtlCol="0">
              <a:spAutoFit/>
            </a:bodyPr>
            <a:lstStyle/>
            <a:p>
              <a:r>
                <a:rPr lang="en-US" dirty="0"/>
                <a:t> </a:t>
              </a:r>
              <a:r>
                <a:rPr lang="en-US" sz="2800" dirty="0"/>
                <a:t>EM  </a:t>
              </a:r>
              <a:r>
                <a:rPr lang="en-US" dirty="0"/>
                <a:t>  </a:t>
              </a:r>
            </a:p>
          </p:txBody>
        </p:sp>
      </p:grpSp>
      <p:sp>
        <p:nvSpPr>
          <p:cNvPr id="6" name="TextBox 5"/>
          <p:cNvSpPr txBox="1"/>
          <p:nvPr/>
        </p:nvSpPr>
        <p:spPr>
          <a:xfrm>
            <a:off x="4088451" y="4346421"/>
            <a:ext cx="4874979" cy="2031325"/>
          </a:xfrm>
          <a:prstGeom prst="rect">
            <a:avLst/>
          </a:prstGeom>
          <a:noFill/>
        </p:spPr>
        <p:txBody>
          <a:bodyPr wrap="square" rtlCol="0">
            <a:spAutoFit/>
          </a:bodyPr>
          <a:lstStyle/>
          <a:p>
            <a:r>
              <a:rPr lang="en-US" dirty="0"/>
              <a:t>Use Expectation Maximization (EM) to find the most likely assignment of reads to transcripts.</a:t>
            </a:r>
          </a:p>
          <a:p>
            <a:endParaRPr lang="en-US" dirty="0"/>
          </a:p>
          <a:p>
            <a:r>
              <a:rPr lang="en-US" dirty="0"/>
              <a:t>Performed by: </a:t>
            </a:r>
          </a:p>
          <a:p>
            <a:pPr marL="285750" indent="-285750">
              <a:buFont typeface="Arial"/>
              <a:buChar char="•"/>
            </a:pPr>
            <a:r>
              <a:rPr lang="en-US" dirty="0"/>
              <a:t>Cufflinks, String Tie (Tuxedo)</a:t>
            </a:r>
          </a:p>
          <a:p>
            <a:pPr marL="285750" indent="-285750">
              <a:buFont typeface="Arial"/>
              <a:buChar char="•"/>
            </a:pPr>
            <a:r>
              <a:rPr lang="en-US" dirty="0"/>
              <a:t>RSEM, </a:t>
            </a:r>
            <a:r>
              <a:rPr lang="en-US" dirty="0" err="1"/>
              <a:t>eXpress</a:t>
            </a:r>
            <a:r>
              <a:rPr lang="en-US" dirty="0"/>
              <a:t> (genome-free)</a:t>
            </a:r>
          </a:p>
          <a:p>
            <a:pPr marL="285750" indent="-285750">
              <a:buFont typeface="Arial"/>
              <a:buChar char="•"/>
            </a:pPr>
            <a:r>
              <a:rPr lang="en-US" dirty="0" err="1"/>
              <a:t>Kallisto</a:t>
            </a:r>
            <a:r>
              <a:rPr lang="en-US" dirty="0"/>
              <a:t>, Salmon (alignment-free)</a:t>
            </a:r>
          </a:p>
        </p:txBody>
      </p:sp>
      <p:sp>
        <p:nvSpPr>
          <p:cNvPr id="13" name="TextBox 12"/>
          <p:cNvSpPr txBox="1"/>
          <p:nvPr/>
        </p:nvSpPr>
        <p:spPr>
          <a:xfrm>
            <a:off x="3612136" y="2122316"/>
            <a:ext cx="1905991" cy="830997"/>
          </a:xfrm>
          <a:prstGeom prst="rect">
            <a:avLst/>
          </a:prstGeom>
          <a:noFill/>
        </p:spPr>
        <p:txBody>
          <a:bodyPr wrap="none" rtlCol="0">
            <a:spAutoFit/>
          </a:bodyPr>
          <a:lstStyle/>
          <a:p>
            <a:r>
              <a:rPr lang="en-US" sz="1600" dirty="0"/>
              <a:t>Estimate expression,</a:t>
            </a:r>
          </a:p>
          <a:p>
            <a:r>
              <a:rPr lang="en-US" sz="1600" dirty="0"/>
              <a:t>Compute likelihood</a:t>
            </a:r>
          </a:p>
          <a:p>
            <a:endParaRPr lang="en-US" sz="1600" dirty="0"/>
          </a:p>
        </p:txBody>
      </p:sp>
      <p:sp>
        <p:nvSpPr>
          <p:cNvPr id="14" name="TextBox 13"/>
          <p:cNvSpPr txBox="1"/>
          <p:nvPr/>
        </p:nvSpPr>
        <p:spPr>
          <a:xfrm>
            <a:off x="3558833" y="3721443"/>
            <a:ext cx="1885953" cy="584776"/>
          </a:xfrm>
          <a:prstGeom prst="rect">
            <a:avLst/>
          </a:prstGeom>
          <a:noFill/>
        </p:spPr>
        <p:txBody>
          <a:bodyPr wrap="none" rtlCol="0">
            <a:spAutoFit/>
          </a:bodyPr>
          <a:lstStyle/>
          <a:p>
            <a:r>
              <a:rPr lang="en-US" sz="1600" dirty="0" err="1"/>
              <a:t>Adj</a:t>
            </a:r>
            <a:r>
              <a:rPr lang="en-US" sz="1600" dirty="0"/>
              <a:t> Model </a:t>
            </a:r>
            <a:r>
              <a:rPr lang="en-US" sz="1600" dirty="0" err="1"/>
              <a:t>Params</a:t>
            </a:r>
            <a:r>
              <a:rPr lang="en-US" sz="1600" dirty="0"/>
              <a:t>,</a:t>
            </a:r>
          </a:p>
          <a:p>
            <a:r>
              <a:rPr lang="en-US" sz="1600" dirty="0"/>
              <a:t>Proportioning Reads</a:t>
            </a:r>
          </a:p>
        </p:txBody>
      </p:sp>
    </p:spTree>
    <p:extLst>
      <p:ext uri="{BB962C8B-B14F-4D97-AF65-F5344CB8AC3E}">
        <p14:creationId xmlns:p14="http://schemas.microsoft.com/office/powerpoint/2010/main" val="14065189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6-03 at 10.46.1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548" y="507218"/>
            <a:ext cx="5961486" cy="6260076"/>
          </a:xfrm>
          <a:prstGeom prst="rect">
            <a:avLst/>
          </a:prstGeom>
        </p:spPr>
      </p:pic>
      <p:sp>
        <p:nvSpPr>
          <p:cNvPr id="2" name="Title 1"/>
          <p:cNvSpPr>
            <a:spLocks noGrp="1"/>
          </p:cNvSpPr>
          <p:nvPr>
            <p:ph type="title"/>
          </p:nvPr>
        </p:nvSpPr>
        <p:spPr>
          <a:xfrm>
            <a:off x="457200" y="-152976"/>
            <a:ext cx="8229600" cy="1143000"/>
          </a:xfrm>
        </p:spPr>
        <p:txBody>
          <a:bodyPr>
            <a:noAutofit/>
          </a:bodyPr>
          <a:lstStyle/>
          <a:p>
            <a:r>
              <a:rPr lang="en-US" sz="2000" dirty="0"/>
              <a:t>Fast Abundance Estimation Using Pseudo-alignments and Equivalence Classes</a:t>
            </a:r>
            <a:br>
              <a:rPr lang="en-US" sz="2000" dirty="0"/>
            </a:br>
            <a:r>
              <a:rPr lang="en-US" sz="1800" dirty="0"/>
              <a:t>(</a:t>
            </a:r>
            <a:r>
              <a:rPr lang="en-US" sz="1800" dirty="0" err="1"/>
              <a:t>Kallisto</a:t>
            </a:r>
            <a:r>
              <a:rPr lang="en-US" sz="1800" dirty="0"/>
              <a:t> software, Bray et al., NBT 2016)</a:t>
            </a:r>
          </a:p>
        </p:txBody>
      </p:sp>
      <p:sp>
        <p:nvSpPr>
          <p:cNvPr id="5" name="TextBox 4"/>
          <p:cNvSpPr txBox="1"/>
          <p:nvPr/>
        </p:nvSpPr>
        <p:spPr>
          <a:xfrm>
            <a:off x="6706470" y="6546797"/>
            <a:ext cx="2384186" cy="276999"/>
          </a:xfrm>
          <a:prstGeom prst="rect">
            <a:avLst/>
          </a:prstGeom>
          <a:noFill/>
        </p:spPr>
        <p:txBody>
          <a:bodyPr wrap="none" rtlCol="0">
            <a:spAutoFit/>
          </a:bodyPr>
          <a:lstStyle/>
          <a:p>
            <a:r>
              <a:rPr lang="en-US" sz="1200" dirty="0"/>
              <a:t>Adapted from Fig 1 from Bray et al.</a:t>
            </a:r>
          </a:p>
        </p:txBody>
      </p:sp>
      <p:cxnSp>
        <p:nvCxnSpPr>
          <p:cNvPr id="7" name="Straight Connector 6"/>
          <p:cNvCxnSpPr/>
          <p:nvPr/>
        </p:nvCxnSpPr>
        <p:spPr>
          <a:xfrm>
            <a:off x="4313590" y="1118988"/>
            <a:ext cx="54269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314925" y="1310553"/>
            <a:ext cx="54269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846302" y="1504791"/>
            <a:ext cx="100438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55226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078"/>
            <a:ext cx="9143999" cy="1857830"/>
          </a:xfrm>
        </p:spPr>
        <p:txBody>
          <a:bodyPr>
            <a:normAutofit/>
          </a:bodyPr>
          <a:lstStyle/>
          <a:p>
            <a:r>
              <a:rPr lang="en-US" sz="3600" dirty="0" err="1"/>
              <a:t>ProgForBio</a:t>
            </a:r>
            <a:r>
              <a:rPr lang="en-US" sz="3600" dirty="0"/>
              <a:t> Exercise 2: Build a utility that measures expression by counting aligned reads</a:t>
            </a:r>
          </a:p>
        </p:txBody>
      </p:sp>
      <p:sp>
        <p:nvSpPr>
          <p:cNvPr id="4" name="TextBox 3"/>
          <p:cNvSpPr txBox="1"/>
          <p:nvPr/>
        </p:nvSpPr>
        <p:spPr>
          <a:xfrm>
            <a:off x="423297" y="5881131"/>
            <a:ext cx="8218127" cy="307777"/>
          </a:xfrm>
          <a:prstGeom prst="rect">
            <a:avLst/>
          </a:prstGeom>
          <a:noFill/>
        </p:spPr>
        <p:txBody>
          <a:bodyPr wrap="none" rtlCol="0">
            <a:spAutoFit/>
          </a:bodyPr>
          <a:lstStyle/>
          <a:p>
            <a:r>
              <a:rPr lang="en-US" sz="1400" dirty="0">
                <a:hlinkClick r:id="rId2"/>
              </a:rPr>
              <a:t>https://</a:t>
            </a:r>
            <a:r>
              <a:rPr lang="en-US" sz="1400" dirty="0" err="1">
                <a:hlinkClick r:id="rId2"/>
              </a:rPr>
              <a:t>github.com</a:t>
            </a:r>
            <a:r>
              <a:rPr lang="en-US" sz="1400" dirty="0">
                <a:hlinkClick r:id="rId2"/>
              </a:rPr>
              <a:t>/</a:t>
            </a:r>
            <a:r>
              <a:rPr lang="en-US" sz="1400" dirty="0" err="1">
                <a:hlinkClick r:id="rId2"/>
              </a:rPr>
              <a:t>trinityrnaseq</a:t>
            </a:r>
            <a:r>
              <a:rPr lang="en-US" sz="1400" dirty="0">
                <a:hlinkClick r:id="rId2"/>
              </a:rPr>
              <a:t>/CSHLProgForBiol2018/tree/master/Exercise_2-aligned_reads_to_expression</a:t>
            </a:r>
            <a:endParaRPr lang="en-US" sz="1400" dirty="0"/>
          </a:p>
        </p:txBody>
      </p:sp>
      <p:pic>
        <p:nvPicPr>
          <p:cNvPr id="5" name="Picture 4" descr="Screen Shot 2017-10-26 at 11.07.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818" y="1865908"/>
            <a:ext cx="7635024" cy="3757511"/>
          </a:xfrm>
          <a:prstGeom prst="rect">
            <a:avLst/>
          </a:prstGeom>
        </p:spPr>
      </p:pic>
      <p:sp>
        <p:nvSpPr>
          <p:cNvPr id="6" name="TextBox 5"/>
          <p:cNvSpPr txBox="1"/>
          <p:nvPr/>
        </p:nvSpPr>
        <p:spPr>
          <a:xfrm>
            <a:off x="924981" y="5160007"/>
            <a:ext cx="344039" cy="369332"/>
          </a:xfrm>
          <a:prstGeom prst="rect">
            <a:avLst/>
          </a:prstGeom>
          <a:noFill/>
        </p:spPr>
        <p:txBody>
          <a:bodyPr wrap="none" rtlCol="0">
            <a:spAutoFit/>
          </a:bodyPr>
          <a:lstStyle/>
          <a:p>
            <a:r>
              <a:rPr lang="is-IS" dirty="0"/>
              <a:t>…</a:t>
            </a:r>
            <a:endParaRPr lang="en-US" dirty="0"/>
          </a:p>
        </p:txBody>
      </p:sp>
    </p:spTree>
    <p:extLst>
      <p:ext uri="{BB962C8B-B14F-4D97-AF65-F5344CB8AC3E}">
        <p14:creationId xmlns:p14="http://schemas.microsoft.com/office/powerpoint/2010/main" val="41230721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72931"/>
            <a:ext cx="8229600" cy="1143000"/>
          </a:xfrm>
        </p:spPr>
        <p:txBody>
          <a:bodyPr/>
          <a:lstStyle/>
          <a:p>
            <a:r>
              <a:rPr lang="en-US" dirty="0"/>
              <a:t>Summary of Key Points</a:t>
            </a:r>
          </a:p>
        </p:txBody>
      </p:sp>
      <p:sp>
        <p:nvSpPr>
          <p:cNvPr id="3" name="Content Placeholder 2"/>
          <p:cNvSpPr>
            <a:spLocks noGrp="1"/>
          </p:cNvSpPr>
          <p:nvPr>
            <p:ph idx="1"/>
          </p:nvPr>
        </p:nvSpPr>
        <p:spPr>
          <a:xfrm>
            <a:off x="337726" y="2194383"/>
            <a:ext cx="8468548" cy="2520121"/>
          </a:xfrm>
        </p:spPr>
        <p:txBody>
          <a:bodyPr>
            <a:normAutofit/>
          </a:bodyPr>
          <a:lstStyle/>
          <a:p>
            <a:r>
              <a:rPr lang="en-US" sz="2400" dirty="0"/>
              <a:t>RNA-Seq is a versatile method for transcriptome analysis enabling quantification and novel transcript discovery.</a:t>
            </a:r>
          </a:p>
          <a:p>
            <a:r>
              <a:rPr lang="en-US" sz="2400" dirty="0"/>
              <a:t>Expression quantification is based on sampling and counting reads derived from transcripts</a:t>
            </a:r>
          </a:p>
          <a:p>
            <a:r>
              <a:rPr lang="en-US" sz="2400" dirty="0"/>
              <a:t>Trinity assembly and supported downstream computational analysis tools facilitate transcriptome studies.</a:t>
            </a:r>
          </a:p>
          <a:p>
            <a:pPr marL="0" indent="0">
              <a:buNone/>
            </a:pPr>
            <a:endParaRPr lang="en-US" sz="2400" dirty="0"/>
          </a:p>
        </p:txBody>
      </p:sp>
    </p:spTree>
    <p:extLst>
      <p:ext uri="{BB962C8B-B14F-4D97-AF65-F5344CB8AC3E}">
        <p14:creationId xmlns:p14="http://schemas.microsoft.com/office/powerpoint/2010/main" val="6058298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3.38.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0"/>
            <a:ext cx="9032057" cy="6858000"/>
          </a:xfrm>
          <a:prstGeom prst="rect">
            <a:avLst/>
          </a:prstGeom>
        </p:spPr>
      </p:pic>
      <p:sp>
        <p:nvSpPr>
          <p:cNvPr id="2" name="TextBox 1"/>
          <p:cNvSpPr txBox="1"/>
          <p:nvPr/>
        </p:nvSpPr>
        <p:spPr>
          <a:xfrm>
            <a:off x="3558830" y="893755"/>
            <a:ext cx="3008531" cy="923330"/>
          </a:xfrm>
          <a:prstGeom prst="rect">
            <a:avLst/>
          </a:prstGeom>
          <a:noFill/>
          <a:ln>
            <a:solidFill>
              <a:srgbClr val="000000"/>
            </a:solidFill>
          </a:ln>
        </p:spPr>
        <p:txBody>
          <a:bodyPr wrap="none" rtlCol="0">
            <a:spAutoFit/>
          </a:bodyPr>
          <a:lstStyle/>
          <a:p>
            <a:r>
              <a:rPr lang="en-US" b="1" dirty="0"/>
              <a:t>Visit website for more info:</a:t>
            </a:r>
          </a:p>
          <a:p>
            <a:endParaRPr lang="en-US" b="1" dirty="0"/>
          </a:p>
          <a:p>
            <a:r>
              <a:rPr lang="en-US" b="1" dirty="0">
                <a:hlinkClick r:id="rId3"/>
              </a:rPr>
              <a:t>http://</a:t>
            </a:r>
            <a:r>
              <a:rPr lang="en-US" b="1" dirty="0" err="1">
                <a:hlinkClick r:id="rId3"/>
              </a:rPr>
              <a:t>trinityrnaseq.github.io</a:t>
            </a:r>
            <a:endParaRPr lang="en-US" b="1" dirty="0"/>
          </a:p>
        </p:txBody>
      </p:sp>
    </p:spTree>
    <p:extLst>
      <p:ext uri="{BB962C8B-B14F-4D97-AF65-F5344CB8AC3E}">
        <p14:creationId xmlns:p14="http://schemas.microsoft.com/office/powerpoint/2010/main" val="4263397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76225" y="58900"/>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0" y="6492993"/>
            <a:ext cx="4055918" cy="338554"/>
          </a:xfrm>
          <a:prstGeom prst="rect">
            <a:avLst/>
          </a:prstGeom>
          <a:noFill/>
        </p:spPr>
        <p:txBody>
          <a:bodyPr wrap="none" rtlCol="0">
            <a:spAutoFit/>
          </a:bodyPr>
          <a:lstStyle/>
          <a:p>
            <a:r>
              <a:rPr lang="en-US" sz="1600" dirty="0"/>
              <a:t>Slide courtesy of Joshua Levin, Broad Institute.</a:t>
            </a:r>
          </a:p>
        </p:txBody>
      </p:sp>
      <p:pic>
        <p:nvPicPr>
          <p:cNvPr id="27" name="Picture 26" descr="harris2.jpg"/>
          <p:cNvPicPr>
            <a:picLocks noChangeAspect="1"/>
          </p:cNvPicPr>
          <p:nvPr/>
        </p:nvPicPr>
        <p:blipFill>
          <a:blip r:embed="rId10"/>
          <a:stretch>
            <a:fillRect/>
          </a:stretch>
        </p:blipFill>
        <p:spPr>
          <a:xfrm>
            <a:off x="2406528" y="745411"/>
            <a:ext cx="4425634" cy="5747582"/>
          </a:xfrm>
          <a:prstGeom prst="rect">
            <a:avLst/>
          </a:prstGeom>
        </p:spPr>
      </p:pic>
    </p:spTree>
    <p:extLst>
      <p:ext uri="{BB962C8B-B14F-4D97-AF65-F5344CB8AC3E}">
        <p14:creationId xmlns:p14="http://schemas.microsoft.com/office/powerpoint/2010/main" val="42773366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89869"/>
            <a:ext cx="8229600" cy="1143000"/>
          </a:xfrm>
        </p:spPr>
        <p:txBody>
          <a:bodyPr/>
          <a:lstStyle/>
          <a:p>
            <a:r>
              <a:rPr lang="en-US" dirty="0"/>
              <a:t>Let’s go write some code!  </a:t>
            </a:r>
            <a:r>
              <a:rPr lang="en-US" dirty="0">
                <a:sym typeface="Wingdings"/>
              </a:rPr>
              <a:t></a:t>
            </a:r>
            <a:endParaRPr lang="en-US" dirty="0"/>
          </a:p>
        </p:txBody>
      </p:sp>
    </p:spTree>
    <p:extLst>
      <p:ext uri="{BB962C8B-B14F-4D97-AF65-F5344CB8AC3E}">
        <p14:creationId xmlns:p14="http://schemas.microsoft.com/office/powerpoint/2010/main" val="8477259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14848</TotalTime>
  <Words>5890</Words>
  <Application>Microsoft Macintosh PowerPoint</Application>
  <PresentationFormat>On-screen Show (4:3)</PresentationFormat>
  <Paragraphs>944</Paragraphs>
  <Slides>90</Slides>
  <Notes>72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97" baseType="lpstr">
      <vt:lpstr>ＭＳ Ｐゴシック</vt:lpstr>
      <vt:lpstr>Arial</vt:lpstr>
      <vt:lpstr>Calibri</vt:lpstr>
      <vt:lpstr>Courier New</vt:lpstr>
      <vt:lpstr>Wingdings</vt:lpstr>
      <vt:lpstr>Office Theme</vt:lpstr>
      <vt:lpstr>Equation</vt:lpstr>
      <vt:lpstr>Intro to Transcriptomics Programming for Biologists CSHL 2018</vt:lpstr>
      <vt:lpstr>Transcriptomics Lecture Overview</vt:lpstr>
      <vt:lpstr>PowerPoint Presentation</vt:lpstr>
      <vt:lpstr>RNA-Seq Empowers Many Facets of Biological Investigations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RNA-Seq</vt:lpstr>
      <vt:lpstr>Common Data Formats for RNA-Seq</vt:lpstr>
      <vt:lpstr>Paired-end Sequences</vt:lpstr>
      <vt:lpstr>RNA-Seq Challenge: Transcript Reconstruction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General Approach to  De novo RNA-Seq Assembly Using De Bruijn Graphs</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PowerPoint Presentation</vt:lpstr>
      <vt:lpstr>PowerPoint Presentation</vt:lpstr>
      <vt:lpstr>PowerPoint Presentation</vt:lpstr>
      <vt:lpstr>PowerPoint Presentation</vt:lpstr>
      <vt:lpstr>PowerPoint Presentation</vt:lpstr>
      <vt:lpstr>PowerPoint Presentation</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PowerPoint Presentation</vt:lpstr>
      <vt:lpstr>PowerPoint Presentation</vt:lpstr>
      <vt:lpstr>Contrasting Genome and Transcriptome De novo Assembly</vt:lpstr>
      <vt:lpstr>PowerPoint Presentation</vt:lpstr>
      <vt:lpstr>Inchworm Algorithm</vt:lpstr>
      <vt:lpstr>Inchworm Algorithm</vt:lpstr>
      <vt:lpstr>Inchworm Algorithm</vt:lpstr>
      <vt:lpstr>Inchworm Algorithm</vt:lpstr>
      <vt:lpstr>Inchworm Algorithm</vt:lpstr>
      <vt:lpstr>Inchworm Algorithm</vt:lpstr>
      <vt:lpstr>Inchworm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Thousands of Chrysalis Clusters</vt:lpstr>
      <vt:lpstr>PowerPoint Presentation</vt:lpstr>
      <vt:lpstr>Trinity output: A multi-fasta file</vt:lpstr>
      <vt:lpstr>PowerPoint Presentation</vt:lpstr>
      <vt:lpstr>PowerPoint Presentation</vt:lpstr>
      <vt:lpstr>ProgForBio Exercise 1: Build a program that counts k-mers</vt:lpstr>
      <vt:lpstr>Abundance Estimation (Aka. Computing Expression Values)</vt:lpstr>
      <vt:lpstr>PowerPoint Presentation</vt:lpstr>
      <vt:lpstr>PowerPoint Presentation</vt:lpstr>
      <vt:lpstr>Normalized Expression Values</vt:lpstr>
      <vt:lpstr>Transcripts per Million (TPM)</vt:lpstr>
      <vt:lpstr>Multiply-mapped Reads Confound Abundance Estimation</vt:lpstr>
      <vt:lpstr>Multiply-mapped Reads Confound Abundance Estimation</vt:lpstr>
      <vt:lpstr>Fast Abundance Estimation Using Pseudo-alignments and Equivalence Classes (Kallisto software, Bray et al., NBT 2016)</vt:lpstr>
      <vt:lpstr>ProgForBio Exercise 2: Build a utility that measures expression by counting aligned reads</vt:lpstr>
      <vt:lpstr>Summary of Key Points</vt:lpstr>
      <vt:lpstr>PowerPoint Presentation</vt:lpstr>
      <vt:lpstr>Let’s go write some code!  </vt:lpstr>
    </vt:vector>
  </TitlesOfParts>
  <Company>Broad Institute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Haas</dc:creator>
  <cp:lastModifiedBy>Brian Haas</cp:lastModifiedBy>
  <cp:revision>638</cp:revision>
  <cp:lastPrinted>2012-10-25T15:15:08Z</cp:lastPrinted>
  <dcterms:created xsi:type="dcterms:W3CDTF">2012-10-21T21:15:39Z</dcterms:created>
  <dcterms:modified xsi:type="dcterms:W3CDTF">2018-10-22T19:24:15Z</dcterms:modified>
</cp:coreProperties>
</file>